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5586" r:id="rId3"/>
    <p:sldId id="259" r:id="rId4"/>
    <p:sldId id="257" r:id="rId5"/>
    <p:sldId id="260" r:id="rId6"/>
    <p:sldId id="261" r:id="rId7"/>
    <p:sldId id="5585" r:id="rId8"/>
    <p:sldId id="5562" r:id="rId9"/>
    <p:sldId id="5561" r:id="rId10"/>
    <p:sldId id="5558" r:id="rId11"/>
    <p:sldId id="273" r:id="rId12"/>
    <p:sldId id="5564" r:id="rId13"/>
    <p:sldId id="357" r:id="rId14"/>
    <p:sldId id="348" r:id="rId15"/>
    <p:sldId id="5578" r:id="rId16"/>
    <p:sldId id="5565" r:id="rId17"/>
    <p:sldId id="285" r:id="rId18"/>
    <p:sldId id="264" r:id="rId19"/>
    <p:sldId id="5590" r:id="rId20"/>
    <p:sldId id="664" r:id="rId21"/>
    <p:sldId id="300" r:id="rId22"/>
    <p:sldId id="303"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38"/>
    <p:restoredTop sz="89697"/>
  </p:normalViewPr>
  <p:slideViewPr>
    <p:cSldViewPr snapToGrid="0" snapToObjects="1">
      <p:cViewPr varScale="1">
        <p:scale>
          <a:sx n="180" d="100"/>
          <a:sy n="180" d="100"/>
        </p:scale>
        <p:origin x="10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906297-4911-A44D-AC2E-5338FE9055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6C309E3-029C-704E-A882-A0DC8A0C1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954BA0-EE2F-FC4C-BCF2-1EA9CA5C2D80}" type="datetimeFigureOut">
              <a:rPr lang="en-US" smtClean="0"/>
              <a:t>11/6/19</a:t>
            </a:fld>
            <a:endParaRPr lang="en-US"/>
          </a:p>
        </p:txBody>
      </p:sp>
      <p:sp>
        <p:nvSpPr>
          <p:cNvPr id="4" name="Footer Placeholder 3">
            <a:extLst>
              <a:ext uri="{FF2B5EF4-FFF2-40B4-BE49-F238E27FC236}">
                <a16:creationId xmlns:a16="http://schemas.microsoft.com/office/drawing/2014/main" id="{404778BC-21BA-4749-AADE-9739F82375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BCDE52-5C76-484F-8DB0-0C915C723B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15485E-D7C5-8446-982C-DAF4D01CE1BF}" type="slidenum">
              <a:rPr lang="en-US" smtClean="0"/>
              <a:t>‹#›</a:t>
            </a:fld>
            <a:endParaRPr lang="en-US"/>
          </a:p>
        </p:txBody>
      </p:sp>
    </p:spTree>
    <p:extLst>
      <p:ext uri="{BB962C8B-B14F-4D97-AF65-F5344CB8AC3E}">
        <p14:creationId xmlns:p14="http://schemas.microsoft.com/office/powerpoint/2010/main" val="2083587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D4DCF-FCED-7840-9452-A982886493EF}" type="datetimeFigureOut">
              <a:rPr lang="en-US" smtClean="0"/>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AA6CC-173D-7A42-B484-03BAC7A9BC33}" type="slidenum">
              <a:rPr lang="en-US" smtClean="0"/>
              <a:t>‹#›</a:t>
            </a:fld>
            <a:endParaRPr lang="en-US"/>
          </a:p>
        </p:txBody>
      </p:sp>
    </p:spTree>
    <p:extLst>
      <p:ext uri="{BB962C8B-B14F-4D97-AF65-F5344CB8AC3E}">
        <p14:creationId xmlns:p14="http://schemas.microsoft.com/office/powerpoint/2010/main" val="3254161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46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Thalidomide, a new sleeping pill, is found to have caused birth defects in thousands of babies born in Western Europe…aroused public support for stronger drug regulation</a:t>
            </a:r>
          </a:p>
        </p:txBody>
      </p:sp>
      <p:sp>
        <p:nvSpPr>
          <p:cNvPr id="4" name="Slide Number Placeholder 3"/>
          <p:cNvSpPr>
            <a:spLocks noGrp="1"/>
          </p:cNvSpPr>
          <p:nvPr>
            <p:ph type="sldNum" sz="quarter" idx="5"/>
          </p:nvPr>
        </p:nvSpPr>
        <p:spPr/>
        <p:txBody>
          <a:bodyPr/>
          <a:lstStyle/>
          <a:p>
            <a:fld id="{ADDAA6CC-173D-7A42-B484-03BAC7A9BC33}" type="slidenum">
              <a:rPr lang="en-US" smtClean="0"/>
              <a:t>4</a:t>
            </a:fld>
            <a:endParaRPr lang="en-US"/>
          </a:p>
        </p:txBody>
      </p:sp>
    </p:spTree>
    <p:extLst>
      <p:ext uri="{BB962C8B-B14F-4D97-AF65-F5344CB8AC3E}">
        <p14:creationId xmlns:p14="http://schemas.microsoft.com/office/powerpoint/2010/main" val="403032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Thalidomide, a new sleeping pill, is found to have caused birth defects in thousands of babies born in Western Europe…aroused public support for stronger drug regulation</a:t>
            </a:r>
          </a:p>
          <a:p>
            <a:endParaRPr lang="en-US" dirty="0"/>
          </a:p>
        </p:txBody>
      </p:sp>
      <p:sp>
        <p:nvSpPr>
          <p:cNvPr id="4" name="Slide Number Placeholder 3"/>
          <p:cNvSpPr>
            <a:spLocks noGrp="1"/>
          </p:cNvSpPr>
          <p:nvPr>
            <p:ph type="sldNum" sz="quarter" idx="5"/>
          </p:nvPr>
        </p:nvSpPr>
        <p:spPr/>
        <p:txBody>
          <a:bodyPr/>
          <a:lstStyle/>
          <a:p>
            <a:fld id="{ADDAA6CC-173D-7A42-B484-03BAC7A9BC33}" type="slidenum">
              <a:rPr lang="en-US" smtClean="0"/>
              <a:t>5</a:t>
            </a:fld>
            <a:endParaRPr lang="en-US"/>
          </a:p>
        </p:txBody>
      </p:sp>
    </p:spTree>
    <p:extLst>
      <p:ext uri="{BB962C8B-B14F-4D97-AF65-F5344CB8AC3E}">
        <p14:creationId xmlns:p14="http://schemas.microsoft.com/office/powerpoint/2010/main" val="35803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9b9b7a5cc_0_1254:notes"/>
          <p:cNvSpPr txBox="1">
            <a:spLocks noGrp="1"/>
          </p:cNvSpPr>
          <p:nvPr>
            <p:ph type="body" idx="1"/>
          </p:nvPr>
        </p:nvSpPr>
        <p:spPr>
          <a:xfrm>
            <a:off x="914400" y="4641850"/>
            <a:ext cx="5029200" cy="4516500"/>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dirty="0"/>
          </a:p>
        </p:txBody>
      </p:sp>
      <p:sp>
        <p:nvSpPr>
          <p:cNvPr id="116" name="Google Shape;116;g49b9b7a5cc_0_1254:notes"/>
          <p:cNvSpPr>
            <a:spLocks noGrp="1" noRot="1" noChangeAspect="1"/>
          </p:cNvSpPr>
          <p:nvPr>
            <p:ph type="sldImg" idx="2"/>
          </p:nvPr>
        </p:nvSpPr>
        <p:spPr>
          <a:xfrm>
            <a:off x="379413" y="850900"/>
            <a:ext cx="6099175"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87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1f15b662b_0_102:notes"/>
          <p:cNvSpPr txBox="1">
            <a:spLocks noGrp="1"/>
          </p:cNvSpPr>
          <p:nvPr>
            <p:ph type="body" idx="1"/>
          </p:nvPr>
        </p:nvSpPr>
        <p:spPr>
          <a:xfrm>
            <a:off x="914402" y="4341136"/>
            <a:ext cx="5029200" cy="4223700"/>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a:p>
        </p:txBody>
      </p:sp>
      <p:sp>
        <p:nvSpPr>
          <p:cNvPr id="407" name="Google Shape;407;g61f15b662b_0_102:notes"/>
          <p:cNvSpPr>
            <a:spLocks noGrp="1" noRot="1" noChangeAspect="1"/>
          </p:cNvSpPr>
          <p:nvPr>
            <p:ph type="sldImg" idx="2"/>
          </p:nvPr>
        </p:nvSpPr>
        <p:spPr>
          <a:xfrm>
            <a:off x="574675" y="795338"/>
            <a:ext cx="5707063" cy="3209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94319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dirty="0">
                <a:solidFill>
                  <a:schemeClr val="bg1"/>
                </a:solidFill>
                <a:latin typeface="Imago" pitchFamily="2" charset="0"/>
              </a:rPr>
              <a:t>The best machine-learning algorithms and advanced analytics are meaningless if our data is not in order.</a:t>
            </a:r>
          </a:p>
        </p:txBody>
      </p:sp>
      <p:sp>
        <p:nvSpPr>
          <p:cNvPr id="4" name="Slide Number Placeholder 3"/>
          <p:cNvSpPr>
            <a:spLocks noGrp="1"/>
          </p:cNvSpPr>
          <p:nvPr>
            <p:ph type="sldNum" sz="quarter" idx="5"/>
          </p:nvPr>
        </p:nvSpPr>
        <p:spPr/>
        <p:txBody>
          <a:bodyPr/>
          <a:lstStyle/>
          <a:p>
            <a:fld id="{6CD07A66-1C8C-BB45-8564-47B54C61F2CE}" type="slidenum">
              <a:rPr lang="en-US" smtClean="0"/>
              <a:t>12</a:t>
            </a:fld>
            <a:endParaRPr lang="en-US"/>
          </a:p>
        </p:txBody>
      </p:sp>
    </p:spTree>
    <p:extLst>
      <p:ext uri="{BB962C8B-B14F-4D97-AF65-F5344CB8AC3E}">
        <p14:creationId xmlns:p14="http://schemas.microsoft.com/office/powerpoint/2010/main" val="40894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defRPr/>
            </a:pPr>
            <a:r>
              <a:rPr lang="en-US" dirty="0">
                <a:latin typeface="Imago" panose="020B0500060000020004" pitchFamily="34" charset="0"/>
              </a:rPr>
              <a:t>The way we currently manage data is with study endpoints in mind – somewhat like organizing individual closets (“organized” for study primary end-point use). We put things in where a limited set of people (or person) knows where it is in the moment, but if someone else wanted to find something now or in the future, it would not be easy! This works to answer primary questions in the here and now, but does not make data readily Findable, Accessible, Interoperable, or Reusable for other objectives – filings, PHC, or exploratory research.</a:t>
            </a:r>
          </a:p>
          <a:p>
            <a:pPr eaLnBrk="1" fontAlgn="auto" hangingPunct="1">
              <a:defRPr/>
            </a:pPr>
            <a:endParaRPr lang="en-US" dirty="0">
              <a:latin typeface="Imago" panose="020B0500060000020004" pitchFamily="34" charset="0"/>
            </a:endParaRPr>
          </a:p>
          <a:p>
            <a:pPr eaLnBrk="1" fontAlgn="auto" hangingPunct="1">
              <a:defRPr/>
            </a:pPr>
            <a:r>
              <a:rPr lang="en-US" dirty="0">
                <a:latin typeface="Imago" panose="020B0500060000020004" pitchFamily="34" charset="0"/>
              </a:rPr>
              <a:t>What we aim to achieve is something more on the right – a vending machine (organized for maximum use and reuse).  </a:t>
            </a:r>
          </a:p>
          <a:p>
            <a:pPr eaLnBrk="1" fontAlgn="auto" hangingPunct="1">
              <a:defRPr/>
            </a:pPr>
            <a:r>
              <a:rPr lang="en-US" dirty="0">
                <a:latin typeface="Imago" panose="020B0500060000020004" pitchFamily="34" charset="0"/>
              </a:rPr>
              <a:t> - Easy-to-use catalogs of all available resources.</a:t>
            </a:r>
          </a:p>
          <a:p>
            <a:pPr eaLnBrk="1" fontAlgn="auto" hangingPunct="1">
              <a:defRPr/>
            </a:pPr>
            <a:r>
              <a:rPr lang="en-US" dirty="0">
                <a:latin typeface="Imago" panose="020B0500060000020004" pitchFamily="34" charset="0"/>
              </a:rPr>
              <a:t> - Immediate self-service access.*</a:t>
            </a:r>
          </a:p>
          <a:p>
            <a:pPr eaLnBrk="1" fontAlgn="auto" hangingPunct="1">
              <a:defRPr/>
            </a:pPr>
            <a:r>
              <a:rPr lang="en-US" dirty="0">
                <a:latin typeface="Imago" panose="020B0500060000020004" pitchFamily="34" charset="0"/>
              </a:rPr>
              <a:t> - Cost to use is obvious.</a:t>
            </a:r>
          </a:p>
          <a:p>
            <a:pPr eaLnBrk="1" fontAlgn="auto" hangingPunct="1">
              <a:defRPr/>
            </a:pPr>
            <a:r>
              <a:rPr lang="en-US" dirty="0">
                <a:latin typeface="Imago" panose="020B0500060000020004" pitchFamily="34" charset="0"/>
              </a:rPr>
              <a:t> - Different consumers get consistent results.</a:t>
            </a:r>
          </a:p>
          <a:p>
            <a:pPr eaLnBrk="1" fontAlgn="auto" hangingPunct="1">
              <a:defRPr/>
            </a:pPr>
            <a:r>
              <a:rPr lang="en-US" dirty="0">
                <a:latin typeface="Imago" panose="020B0500060000020004" pitchFamily="34" charset="0"/>
              </a:rPr>
              <a:t> - Ingredients on the back, if you don’t mind reading the fine print (e.g., if you want more details, you can get to them, or if you just want to   </a:t>
            </a:r>
          </a:p>
          <a:p>
            <a:pPr eaLnBrk="1" fontAlgn="auto" hangingPunct="1">
              <a:defRPr/>
            </a:pPr>
            <a:r>
              <a:rPr lang="en-US" dirty="0">
                <a:latin typeface="Imago" panose="020B0500060000020004" pitchFamily="34" charset="0"/>
              </a:rPr>
              <a:t>   browse to see what is there, you can do that, too!).</a:t>
            </a:r>
          </a:p>
        </p:txBody>
      </p:sp>
    </p:spTree>
    <p:extLst>
      <p:ext uri="{BB962C8B-B14F-4D97-AF65-F5344CB8AC3E}">
        <p14:creationId xmlns:p14="http://schemas.microsoft.com/office/powerpoint/2010/main" val="36466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5988">
              <a:spcBef>
                <a:spcPct val="30000"/>
              </a:spcBef>
              <a:buClrTx/>
              <a:buFontTx/>
              <a:buNone/>
            </a:pPr>
            <a:r>
              <a:rPr lang="en-US" altLang="en-US" dirty="0">
                <a:latin typeface="Arial" panose="020B0604020202020204" pitchFamily="34" charset="0"/>
                <a:ea typeface="ＭＳ Ｐゴシック" panose="020B0600070205080204" pitchFamily="34" charset="-128"/>
                <a:cs typeface="Arial" panose="020B0604020202020204" pitchFamily="34" charset="0"/>
              </a:rPr>
              <a:t>…when we can fully leverage the potential from the </a:t>
            </a:r>
            <a:r>
              <a:rPr lang="en-US" altLang="en-US" b="1" dirty="0">
                <a:latin typeface="Arial" panose="020B0604020202020204" pitchFamily="34" charset="0"/>
                <a:ea typeface="ＭＳ Ｐゴシック" panose="020B0600070205080204" pitchFamily="34" charset="-128"/>
                <a:cs typeface="Arial" panose="020B0604020202020204" pitchFamily="34" charset="0"/>
              </a:rPr>
              <a:t>digitization</a:t>
            </a:r>
            <a:r>
              <a:rPr lang="en-US" altLang="en-US" dirty="0">
                <a:latin typeface="Arial" panose="020B0604020202020204" pitchFamily="34" charset="0"/>
                <a:ea typeface="ＭＳ Ｐゴシック" panose="020B0600070205080204" pitchFamily="34" charset="-128"/>
                <a:cs typeface="Arial" panose="020B0604020202020204" pitchFamily="34" charset="0"/>
              </a:rPr>
              <a:t> of healthcare for generating insights to discover new medicines and to develop them in a more effective way. </a:t>
            </a:r>
          </a:p>
          <a:p>
            <a:pPr marL="0" indent="0" defTabSz="915988">
              <a:spcBef>
                <a:spcPct val="30000"/>
              </a:spcBef>
              <a:buClrTx/>
              <a:buFontTx/>
              <a:buNone/>
            </a:pPr>
            <a:r>
              <a:rPr lang="en-US" altLang="en-US" dirty="0">
                <a:latin typeface="Arial" panose="020B0604020202020204" pitchFamily="34" charset="0"/>
                <a:ea typeface="ＭＳ Ｐゴシック" panose="020B0600070205080204" pitchFamily="34" charset="-128"/>
                <a:cs typeface="Arial" panose="020B0604020202020204" pitchFamily="34" charset="0"/>
              </a:rPr>
              <a:t>…when we can start to offer our </a:t>
            </a:r>
            <a:r>
              <a:rPr lang="en-US" altLang="en-US" b="1" dirty="0">
                <a:latin typeface="Arial" panose="020B0604020202020204" pitchFamily="34" charset="0"/>
                <a:ea typeface="ＭＳ Ｐゴシック" panose="020B0600070205080204" pitchFamily="34" charset="-128"/>
                <a:cs typeface="Arial" panose="020B0604020202020204" pitchFamily="34" charset="0"/>
              </a:rPr>
              <a:t>patients more personalized treatments</a:t>
            </a:r>
            <a:r>
              <a:rPr lang="en-US" altLang="en-US" dirty="0">
                <a:latin typeface="Arial" panose="020B0604020202020204" pitchFamily="34" charset="0"/>
                <a:ea typeface="ＭＳ Ｐゴシック" panose="020B0600070205080204" pitchFamily="34" charset="-128"/>
                <a:cs typeface="Arial" panose="020B0604020202020204" pitchFamily="34" charset="0"/>
              </a:rPr>
              <a:t> based on who they are and their disease.</a:t>
            </a:r>
          </a:p>
          <a:p>
            <a:pPr marL="0" indent="0" defTabSz="915988">
              <a:spcBef>
                <a:spcPct val="30000"/>
              </a:spcBef>
              <a:buClrTx/>
              <a:buFontTx/>
              <a:buNone/>
            </a:pPr>
            <a:r>
              <a:rPr lang="en-US" altLang="en-US" dirty="0">
                <a:latin typeface="Arial" panose="020B0604020202020204" pitchFamily="34" charset="0"/>
                <a:ea typeface="ＭＳ Ｐゴシック" panose="020B0600070205080204" pitchFamily="34" charset="-128"/>
                <a:cs typeface="Arial" panose="020B0604020202020204" pitchFamily="34" charset="0"/>
              </a:rPr>
              <a:t>137,00 patients…</a:t>
            </a:r>
          </a:p>
        </p:txBody>
      </p:sp>
    </p:spTree>
    <p:extLst>
      <p:ext uri="{BB962C8B-B14F-4D97-AF65-F5344CB8AC3E}">
        <p14:creationId xmlns:p14="http://schemas.microsoft.com/office/powerpoint/2010/main" val="99201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606425" y="809625"/>
            <a:ext cx="5797550" cy="3262313"/>
          </a:xfrm>
          <a:ln/>
        </p:spPr>
      </p:sp>
      <p:sp>
        <p:nvSpPr>
          <p:cNvPr id="5939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a:defRPr/>
            </a:pPr>
            <a:endParaRPr lang="en-US">
              <a:latin typeface="Imago" charset="0"/>
              <a:ea typeface="MS PGothic" charset="0"/>
            </a:endParaRPr>
          </a:p>
        </p:txBody>
      </p:sp>
    </p:spTree>
    <p:extLst>
      <p:ext uri="{BB962C8B-B14F-4D97-AF65-F5344CB8AC3E}">
        <p14:creationId xmlns:p14="http://schemas.microsoft.com/office/powerpoint/2010/main" val="7860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9228-81D2-294C-B6F9-EAAE714DF3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0912A9-98AA-2546-8F93-CB9596419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EC7A58-D7D6-7C4D-9E44-855C07708A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63F4097-AD03-1942-8F5A-A4925BF73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85276-BA4D-4343-88FE-104304F49777}"/>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3708322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1AEB-CB6A-9D41-A259-109BEC8FB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E8FB0-FE98-A148-8287-DAD3D9D8EF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94D5F-C0F8-6947-90F4-5E4A8596F6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95FD110-2000-4F47-9F23-DE6391F5E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262F8-198D-FA42-A202-C0776D64A4B2}"/>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5058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D3E7DD-81CC-5F48-A942-F3597F347B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EF7331-0584-8E49-8DFA-D29D605D6A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6F3DD-7FCC-E548-B1DE-6CC4DFE10B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6CE5A6-E867-4340-8997-0CBE55753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3CDDD-3A2F-8740-92D7-DB1F5883B6BE}"/>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937204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529495" y="1844824"/>
            <a:ext cx="11138876" cy="4145706"/>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chemeClr val="dk1"/>
              </a:buClr>
              <a:buSzPts val="1800"/>
              <a:buChar char="•"/>
              <a:defRPr/>
            </a:lvl1pPr>
            <a:lvl2pPr marL="914400" lvl="1" indent="-342900" algn="l">
              <a:spcBef>
                <a:spcPts val="54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title"/>
          </p:nvPr>
        </p:nvSpPr>
        <p:spPr>
          <a:xfrm>
            <a:off x="527383" y="260648"/>
            <a:ext cx="9821333" cy="10801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976320" y="623731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9672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10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0C1F-EEC1-A947-8470-E7A264E2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80E13-100C-F247-B4E3-DA902AFC80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27AE1-EDFF-C241-91AD-FBC2BF93A11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4F3708-0410-834B-9E78-2FAAD0AD0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B921D-44F2-EE40-84B5-237B2BBC8ACC}"/>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50381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4BB0-E35E-F548-8848-4FC1173B77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DB98A-45F5-8D47-9126-C092503135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015751-8723-3B44-B2D8-6B94394159A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DBFCDDE-8C46-674C-AFD0-9F9EB5C71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D71B6-5ADD-3C45-91B2-F05F307BE520}"/>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1826801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24F4-365C-8841-84BA-A284953FD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837EBD-327C-694A-8D9A-48B4D519CE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598AA2-8615-8243-976D-1FB8639AEE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DCB9B3-3FAC-2143-A91B-6AACC95E23F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CDF1141-C9A0-D640-BE52-75B33506E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E9A6F1-B49E-7F4D-9BF6-8AA8353CAB81}"/>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1807135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2EEE-2B31-6D43-9CA3-E453AA7049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B1B881-0EEF-3D4E-9DAD-75F05BD05C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DD40F0-B91A-1741-9B98-3E0724F135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AB6FD5-AD8F-9542-919F-7A00085950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0E2B20-9AF5-7D46-977C-B402DD17F6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E89D5F-8974-0741-A560-2F4B8FAD1FC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43ED40A-3C60-904D-8A93-DEFCC48FB1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6E34CC-29F1-6142-8E60-DACF38E33FB2}"/>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369976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BA67-3C5A-6C40-A51D-DCA4C187F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968EA0-9DA2-3C47-B086-87820B23D63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1959775-0EAC-0E47-9E6F-346C9C0E57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E1D11-62E2-8845-94E3-F8D9585EA639}"/>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86645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8885DE-3E24-5241-A5B3-7F324363D04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B10B418-AAEF-614F-A595-01B33F68A2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18F8CE-9845-0B44-87EB-8E69780E2F1D}"/>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308216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AC45-2D8F-E042-AB1A-1C2EBA0C9E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71D84-333D-0F4F-9CBF-A4DD0061E8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04BB94-9735-F941-B30C-7F1D266E9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0A0C36-3848-A843-8DDF-B0C8A22731D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ACB82-AF42-9B45-B87B-25D25E0FC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9169B-8F01-2E42-9524-1DB5672B34DF}"/>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190023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773E-C88C-404A-A626-3E8C0A781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DF5B50-FADF-4B47-BD00-CCEB3F6451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CC8F16-85D8-F843-8CB0-551B25DD8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753414-DDB2-5B41-94C5-D300EE37A38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A89E091-806E-B64F-978A-02689B8EF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E7C4A2-A383-364D-8AA9-6F3DFE17DDD9}"/>
              </a:ext>
            </a:extLst>
          </p:cNvPr>
          <p:cNvSpPr>
            <a:spLocks noGrp="1"/>
          </p:cNvSpPr>
          <p:nvPr>
            <p:ph type="sldNum" sz="quarter" idx="12"/>
          </p:nvPr>
        </p:nvSpPr>
        <p:spPr/>
        <p:txBody>
          <a:bodyPr/>
          <a:lstStyle/>
          <a:p>
            <a:fld id="{697C6A73-2795-9C46-AAEF-D77202058275}" type="slidenum">
              <a:rPr lang="en-US" smtClean="0"/>
              <a:t>‹#›</a:t>
            </a:fld>
            <a:endParaRPr lang="en-US"/>
          </a:p>
        </p:txBody>
      </p:sp>
    </p:spTree>
    <p:extLst>
      <p:ext uri="{BB962C8B-B14F-4D97-AF65-F5344CB8AC3E}">
        <p14:creationId xmlns:p14="http://schemas.microsoft.com/office/powerpoint/2010/main" val="1444594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F7799-9501-DC4B-9CD3-FF252D423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7F2A12-C7E5-304C-AA32-5C12AA7D9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EE3A8-73F9-7541-AD56-09BF6842D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56F1A5B-C90E-1F46-A964-CF0B89ECD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288D3A-8156-0444-92C7-9D2BB85B5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C6A73-2795-9C46-AAEF-D77202058275}" type="slidenum">
              <a:rPr lang="en-US" smtClean="0"/>
              <a:t>‹#›</a:t>
            </a:fld>
            <a:endParaRPr lang="en-US"/>
          </a:p>
        </p:txBody>
      </p:sp>
    </p:spTree>
    <p:extLst>
      <p:ext uri="{BB962C8B-B14F-4D97-AF65-F5344CB8AC3E}">
        <p14:creationId xmlns:p14="http://schemas.microsoft.com/office/powerpoint/2010/main" val="1918094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5289" y="75064"/>
            <a:ext cx="10682460" cy="1196000"/>
          </a:xfrm>
          <a:prstGeom prst="rect">
            <a:avLst/>
          </a:prstGeom>
        </p:spPr>
        <p:txBody>
          <a:bodyPr spcFirstLastPara="1" vert="horz" wrap="square" lIns="121900" tIns="121900" rIns="121900" bIns="121900" rtlCol="0" anchor="b" anchorCtr="0">
            <a:noAutofit/>
          </a:bodyPr>
          <a:lstStyle/>
          <a:p>
            <a:pPr algn="l">
              <a:spcBef>
                <a:spcPts val="0"/>
              </a:spcBef>
            </a:pPr>
            <a:r>
              <a:rPr lang="en" sz="3600" b="1" dirty="0">
                <a:latin typeface="Imago" panose="02000500060000020004" pitchFamily="2" charset="0"/>
              </a:rPr>
              <a:t>The Future of Data Science in Biotech-Pharma</a:t>
            </a:r>
            <a:endParaRPr sz="3600" b="1" dirty="0">
              <a:latin typeface="Imago" panose="02000500060000020004" pitchFamily="2" charset="0"/>
            </a:endParaRPr>
          </a:p>
        </p:txBody>
      </p:sp>
      <p:sp>
        <p:nvSpPr>
          <p:cNvPr id="55" name="Google Shape;55;p13"/>
          <p:cNvSpPr txBox="1">
            <a:spLocks noGrp="1"/>
          </p:cNvSpPr>
          <p:nvPr>
            <p:ph type="subTitle" idx="1"/>
          </p:nvPr>
        </p:nvSpPr>
        <p:spPr>
          <a:xfrm>
            <a:off x="348793" y="1371547"/>
            <a:ext cx="11360800" cy="1511200"/>
          </a:xfrm>
          <a:prstGeom prst="rect">
            <a:avLst/>
          </a:prstGeom>
        </p:spPr>
        <p:txBody>
          <a:bodyPr spcFirstLastPara="1" vert="horz" wrap="square" lIns="121900" tIns="121900" rIns="121900" bIns="121900" rtlCol="0" anchor="t" anchorCtr="0">
            <a:noAutofit/>
          </a:bodyPr>
          <a:lstStyle/>
          <a:p>
            <a:pPr algn="l">
              <a:spcBef>
                <a:spcPts val="0"/>
              </a:spcBef>
            </a:pPr>
            <a:r>
              <a:rPr lang="en-US" sz="3200" i="1" dirty="0">
                <a:latin typeface="Minion" panose="02040503050201020203" pitchFamily="18" charset="0"/>
              </a:rPr>
              <a:t>Jeff </a:t>
            </a:r>
            <a:r>
              <a:rPr lang="en-US" sz="3200" i="1" dirty="0" err="1">
                <a:latin typeface="Minion" panose="02040503050201020203" pitchFamily="18" charset="0"/>
              </a:rPr>
              <a:t>Helterbrand</a:t>
            </a:r>
            <a:endParaRPr lang="en-US" sz="3200" i="1">
              <a:latin typeface="Minion" panose="02040503050201020203" pitchFamily="18" charset="0"/>
            </a:endParaRPr>
          </a:p>
          <a:p>
            <a:pPr algn="l">
              <a:spcBef>
                <a:spcPts val="0"/>
              </a:spcBef>
            </a:pPr>
            <a:r>
              <a:rPr lang="en-US" sz="3200" i="1">
                <a:latin typeface="Minion" panose="02040503050201020203" pitchFamily="18" charset="0"/>
              </a:rPr>
              <a:t>Genentech</a:t>
            </a:r>
            <a:endParaRPr sz="3200" i="1">
              <a:latin typeface="Minion" panose="02040503050201020203" pitchFamily="18" charset="0"/>
            </a:endParaRPr>
          </a:p>
          <a:p>
            <a:pPr algn="l">
              <a:spcBef>
                <a:spcPts val="0"/>
              </a:spcBef>
            </a:pPr>
            <a:r>
              <a:rPr lang="en" sz="2667" i="1">
                <a:latin typeface="Minion" panose="02040503050201020203" pitchFamily="18" charset="0"/>
              </a:rPr>
              <a:t>BBSW Innovation &amp; Leadership, November 2019</a:t>
            </a:r>
            <a:endParaRPr sz="2667" i="1">
              <a:latin typeface="Minion" panose="02040503050201020203" pitchFamily="18" charset="0"/>
            </a:endParaRPr>
          </a:p>
        </p:txBody>
      </p:sp>
      <p:pic>
        <p:nvPicPr>
          <p:cNvPr id="56" name="Google Shape;56;p13"/>
          <p:cNvPicPr preferRelativeResize="0"/>
          <p:nvPr/>
        </p:nvPicPr>
        <p:blipFill>
          <a:blip r:embed="rId3">
            <a:alphaModFix/>
          </a:blip>
          <a:stretch>
            <a:fillRect/>
          </a:stretch>
        </p:blipFill>
        <p:spPr>
          <a:xfrm>
            <a:off x="0" y="3048000"/>
            <a:ext cx="12192000" cy="3810000"/>
          </a:xfrm>
          <a:prstGeom prst="rect">
            <a:avLst/>
          </a:prstGeom>
          <a:noFill/>
          <a:ln>
            <a:noFill/>
          </a:ln>
        </p:spPr>
      </p:pic>
      <p:sp>
        <p:nvSpPr>
          <p:cNvPr id="2" name="Slide Number Placeholder 1">
            <a:extLst>
              <a:ext uri="{FF2B5EF4-FFF2-40B4-BE49-F238E27FC236}">
                <a16:creationId xmlns:a16="http://schemas.microsoft.com/office/drawing/2014/main" id="{9AB36F82-B182-0C4D-8558-B6D6CCFE8AB4}"/>
              </a:ext>
            </a:extLst>
          </p:cNvPr>
          <p:cNvSpPr>
            <a:spLocks noGrp="1"/>
          </p:cNvSpPr>
          <p:nvPr>
            <p:ph type="sldNum" sz="quarter" idx="12"/>
          </p:nvPr>
        </p:nvSpPr>
        <p:spPr/>
        <p:txBody>
          <a:bodyPr/>
          <a:lstStyle/>
          <a:p>
            <a:fld id="{697C6A73-2795-9C46-AAEF-D77202058275}" type="slidenum">
              <a:rPr lang="en-US" smtClean="0"/>
              <a:t>1</a:t>
            </a:fld>
            <a:endParaRPr lang="en-US"/>
          </a:p>
        </p:txBody>
      </p:sp>
    </p:spTree>
    <p:extLst>
      <p:ext uri="{BB962C8B-B14F-4D97-AF65-F5344CB8AC3E}">
        <p14:creationId xmlns:p14="http://schemas.microsoft.com/office/powerpoint/2010/main" val="424208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527381" y="240890"/>
            <a:ext cx="9821100" cy="739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br>
              <a:rPr lang="en-US" sz="2600" b="1" i="0" u="none" strike="noStrike" cap="none" dirty="0">
                <a:solidFill>
                  <a:schemeClr val="dk1"/>
                </a:solidFill>
                <a:latin typeface="Arial"/>
                <a:ea typeface="Arial"/>
                <a:cs typeface="Arial"/>
                <a:sym typeface="Arial"/>
              </a:rPr>
            </a:br>
            <a:r>
              <a:rPr lang="en-US" sz="3600" b="1" i="0" dirty="0">
                <a:solidFill>
                  <a:schemeClr val="dk1"/>
                </a:solidFill>
                <a:latin typeface="Calibri" panose="020F0502020204030204" pitchFamily="34" charset="0"/>
                <a:ea typeface="Arial"/>
                <a:cs typeface="Calibri" panose="020F0502020204030204" pitchFamily="34" charset="0"/>
                <a:sym typeface="Arial"/>
              </a:rPr>
              <a:t>The </a:t>
            </a:r>
            <a:r>
              <a:rPr lang="en-US" sz="3600" b="1" u="none" strike="noStrike" cap="none" dirty="0">
                <a:solidFill>
                  <a:schemeClr val="dk1"/>
                </a:solidFill>
                <a:latin typeface="Calibri" panose="020F0502020204030204" pitchFamily="34" charset="0"/>
                <a:ea typeface="Arial"/>
                <a:cs typeface="Calibri" panose="020F0502020204030204" pitchFamily="34" charset="0"/>
                <a:sym typeface="Arial"/>
              </a:rPr>
              <a:t>Digital Era</a:t>
            </a:r>
            <a:endParaRPr sz="3600" b="1" dirty="0">
              <a:latin typeface="Calibri" panose="020F0502020204030204" pitchFamily="34" charset="0"/>
              <a:cs typeface="Calibri" panose="020F0502020204030204" pitchFamily="34" charset="0"/>
            </a:endParaRPr>
          </a:p>
        </p:txBody>
      </p:sp>
      <p:sp>
        <p:nvSpPr>
          <p:cNvPr id="119" name="Google Shape;119;p21"/>
          <p:cNvSpPr txBox="1">
            <a:spLocks noGrp="1"/>
          </p:cNvSpPr>
          <p:nvPr>
            <p:ph type="body" idx="1"/>
          </p:nvPr>
        </p:nvSpPr>
        <p:spPr>
          <a:xfrm>
            <a:off x="541650" y="1379900"/>
            <a:ext cx="11200800" cy="4145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400" dirty="0">
                <a:solidFill>
                  <a:srgbClr val="000000"/>
                </a:solidFill>
              </a:rPr>
              <a:t>Our </a:t>
            </a:r>
            <a:r>
              <a:rPr lang="en-US" sz="2400" dirty="0"/>
              <a:t>healthcare landscape is rapidly transforming with a </a:t>
            </a:r>
            <a:r>
              <a:rPr lang="en-US" sz="2400" b="1" dirty="0"/>
              <a:t>huge growth in scientific and medical data</a:t>
            </a:r>
            <a:r>
              <a:rPr lang="en-US" sz="2400" dirty="0"/>
              <a:t>, which is </a:t>
            </a:r>
            <a:r>
              <a:rPr lang="en-US" sz="2400" b="1" dirty="0"/>
              <a:t>changing how scientists work. </a:t>
            </a:r>
            <a:endParaRPr sz="2400" b="1" dirty="0"/>
          </a:p>
          <a:p>
            <a:pPr marL="0" lvl="0" indent="0" algn="l" rtl="0">
              <a:spcBef>
                <a:spcPts val="1000"/>
              </a:spcBef>
              <a:spcAft>
                <a:spcPts val="0"/>
              </a:spcAft>
              <a:buNone/>
            </a:pPr>
            <a:r>
              <a:rPr lang="en-US" sz="2400" dirty="0"/>
              <a:t>There are new types of data that are more complex and in higher volumes than ever before. </a:t>
            </a:r>
            <a:endParaRPr sz="2000" dirty="0"/>
          </a:p>
        </p:txBody>
      </p:sp>
      <p:pic>
        <p:nvPicPr>
          <p:cNvPr id="121" name="Google Shape;121;p21"/>
          <p:cNvPicPr preferRelativeResize="0"/>
          <p:nvPr/>
        </p:nvPicPr>
        <p:blipFill rotWithShape="1">
          <a:blip r:embed="rId3">
            <a:alphaModFix/>
          </a:blip>
          <a:srcRect/>
          <a:stretch/>
        </p:blipFill>
        <p:spPr>
          <a:xfrm>
            <a:off x="0" y="3276600"/>
            <a:ext cx="12191998" cy="2635874"/>
          </a:xfrm>
          <a:prstGeom prst="rect">
            <a:avLst/>
          </a:prstGeom>
          <a:noFill/>
          <a:ln>
            <a:noFill/>
          </a:ln>
        </p:spPr>
      </p:pic>
      <p:sp>
        <p:nvSpPr>
          <p:cNvPr id="2" name="Rectangle 1">
            <a:extLst>
              <a:ext uri="{FF2B5EF4-FFF2-40B4-BE49-F238E27FC236}">
                <a16:creationId xmlns:a16="http://schemas.microsoft.com/office/drawing/2014/main" id="{758D91D7-826D-8143-A58B-85E3D0688CCA}"/>
              </a:ext>
            </a:extLst>
          </p:cNvPr>
          <p:cNvSpPr/>
          <p:nvPr/>
        </p:nvSpPr>
        <p:spPr>
          <a:xfrm>
            <a:off x="5977217" y="3244334"/>
            <a:ext cx="237566" cy="369332"/>
          </a:xfrm>
          <a:prstGeom prst="rect">
            <a:avLst/>
          </a:prstGeom>
        </p:spPr>
        <p:txBody>
          <a:bodyPr wrap="none">
            <a:spAutoFit/>
          </a:bodyPr>
          <a:lstStyle/>
          <a:p>
            <a:r>
              <a:rPr lang="en-US" dirty="0"/>
              <a:t> </a:t>
            </a:r>
          </a:p>
        </p:txBody>
      </p:sp>
      <p:sp>
        <p:nvSpPr>
          <p:cNvPr id="3" name="Slide Number Placeholder 2">
            <a:extLst>
              <a:ext uri="{FF2B5EF4-FFF2-40B4-BE49-F238E27FC236}">
                <a16:creationId xmlns:a16="http://schemas.microsoft.com/office/drawing/2014/main" id="{52C72822-8E81-0A42-8F46-D3AE7A44A7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386725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529493" y="362420"/>
            <a:ext cx="9821600" cy="1310000"/>
          </a:xfrm>
          <a:prstGeom prst="rect">
            <a:avLst/>
          </a:prstGeom>
          <a:noFill/>
          <a:ln>
            <a:noFill/>
          </a:ln>
        </p:spPr>
        <p:txBody>
          <a:bodyPr spcFirstLastPara="1" vert="horz" wrap="square" lIns="0" tIns="0" rIns="0" bIns="0" rtlCol="0" anchor="t" anchorCtr="0">
            <a:noAutofit/>
          </a:bodyPr>
          <a:lstStyle/>
          <a:p>
            <a:pPr>
              <a:lnSpc>
                <a:spcPct val="100000"/>
              </a:lnSpc>
              <a:buSzPts val="1100"/>
            </a:pPr>
            <a:r>
              <a:rPr lang="en-GB" sz="3600" b="1" dirty="0">
                <a:latin typeface="Calibri" panose="020F0502020204030204" pitchFamily="34" charset="0"/>
                <a:cs typeface="Calibri" panose="020F0502020204030204" pitchFamily="34" charset="0"/>
              </a:rPr>
              <a:t>Patient Level Dataset Types</a:t>
            </a:r>
            <a:endParaRPr sz="3600" b="1" dirty="0">
              <a:latin typeface="Calibri" panose="020F0502020204030204" pitchFamily="34" charset="0"/>
              <a:cs typeface="Calibri" panose="020F0502020204030204" pitchFamily="34" charset="0"/>
            </a:endParaRPr>
          </a:p>
        </p:txBody>
      </p:sp>
      <p:pic>
        <p:nvPicPr>
          <p:cNvPr id="410" name="Google Shape;410;p66" descr="Image result for person icon"/>
          <p:cNvPicPr preferRelativeResize="0"/>
          <p:nvPr/>
        </p:nvPicPr>
        <p:blipFill rotWithShape="1">
          <a:blip r:embed="rId3">
            <a:alphaModFix/>
          </a:blip>
          <a:srcRect/>
          <a:stretch/>
        </p:blipFill>
        <p:spPr>
          <a:xfrm>
            <a:off x="4973700" y="3212966"/>
            <a:ext cx="1609233" cy="1609233"/>
          </a:xfrm>
          <a:prstGeom prst="rect">
            <a:avLst/>
          </a:prstGeom>
          <a:noFill/>
          <a:ln>
            <a:noFill/>
          </a:ln>
        </p:spPr>
      </p:pic>
      <p:pic>
        <p:nvPicPr>
          <p:cNvPr id="411" name="Google Shape;411;p66" descr="Related image"/>
          <p:cNvPicPr preferRelativeResize="0"/>
          <p:nvPr/>
        </p:nvPicPr>
        <p:blipFill rotWithShape="1">
          <a:blip r:embed="rId4">
            <a:alphaModFix/>
          </a:blip>
          <a:srcRect/>
          <a:stretch/>
        </p:blipFill>
        <p:spPr>
          <a:xfrm>
            <a:off x="911424" y="1268760"/>
            <a:ext cx="1609235" cy="1483744"/>
          </a:xfrm>
          <a:prstGeom prst="rect">
            <a:avLst/>
          </a:prstGeom>
          <a:noFill/>
          <a:ln>
            <a:noFill/>
          </a:ln>
        </p:spPr>
      </p:pic>
      <p:sp>
        <p:nvSpPr>
          <p:cNvPr id="412" name="Google Shape;412;p66"/>
          <p:cNvSpPr txBox="1"/>
          <p:nvPr/>
        </p:nvSpPr>
        <p:spPr>
          <a:xfrm>
            <a:off x="2279576" y="1484784"/>
            <a:ext cx="2088400" cy="10160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dirty="0">
                <a:solidFill>
                  <a:schemeClr val="dk1"/>
                </a:solidFill>
                <a:latin typeface="Arial"/>
                <a:ea typeface="Arial"/>
                <a:cs typeface="Arial"/>
                <a:sym typeface="Arial"/>
              </a:rPr>
              <a:t>Clinical datasets</a:t>
            </a:r>
            <a:endParaRPr sz="1467" dirty="0">
              <a:solidFill>
                <a:srgbClr val="000000"/>
              </a:solidFill>
              <a:latin typeface="Arial"/>
              <a:ea typeface="Arial"/>
              <a:cs typeface="Arial"/>
              <a:sym typeface="Arial"/>
            </a:endParaRPr>
          </a:p>
          <a:p>
            <a:pPr>
              <a:spcBef>
                <a:spcPts val="667"/>
              </a:spcBef>
              <a:buClr>
                <a:srgbClr val="000000"/>
              </a:buClr>
              <a:buSzPts val="900"/>
            </a:pPr>
            <a:r>
              <a:rPr lang="en-GB" sz="1200" dirty="0">
                <a:solidFill>
                  <a:schemeClr val="dk1"/>
                </a:solidFill>
                <a:latin typeface="Arial"/>
                <a:ea typeface="Arial"/>
                <a:cs typeface="Arial"/>
                <a:sym typeface="Arial"/>
              </a:rPr>
              <a:t>Mix of e-CRF and non-CRF data (e.g. </a:t>
            </a:r>
            <a:r>
              <a:rPr lang="en-GB" sz="1200" dirty="0" err="1">
                <a:solidFill>
                  <a:schemeClr val="dk1"/>
                </a:solidFill>
                <a:latin typeface="Arial"/>
                <a:ea typeface="Arial"/>
                <a:cs typeface="Arial"/>
                <a:sym typeface="Arial"/>
              </a:rPr>
              <a:t>biosample</a:t>
            </a:r>
            <a:r>
              <a:rPr lang="en-GB" sz="1200" dirty="0">
                <a:solidFill>
                  <a:schemeClr val="dk1"/>
                </a:solidFill>
                <a:latin typeface="Arial"/>
                <a:ea typeface="Arial"/>
                <a:cs typeface="Arial"/>
                <a:sym typeface="Arial"/>
              </a:rPr>
              <a:t> results from protocolled test)</a:t>
            </a:r>
            <a:endParaRPr sz="1200" dirty="0">
              <a:solidFill>
                <a:schemeClr val="dk1"/>
              </a:solidFill>
              <a:latin typeface="Arial"/>
              <a:ea typeface="Arial"/>
              <a:cs typeface="Arial"/>
              <a:sym typeface="Arial"/>
            </a:endParaRPr>
          </a:p>
        </p:txBody>
      </p:sp>
      <p:sp>
        <p:nvSpPr>
          <p:cNvPr id="413" name="Google Shape;413;p66"/>
          <p:cNvSpPr txBox="1"/>
          <p:nvPr/>
        </p:nvSpPr>
        <p:spPr>
          <a:xfrm>
            <a:off x="5130304" y="4397881"/>
            <a:ext cx="14404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600" b="1">
                <a:solidFill>
                  <a:schemeClr val="dk1"/>
                </a:solidFill>
                <a:latin typeface="Arial"/>
                <a:ea typeface="Arial"/>
                <a:cs typeface="Arial"/>
                <a:sym typeface="Arial"/>
              </a:rPr>
              <a:t>Patient</a:t>
            </a:r>
            <a:endParaRPr sz="1600" b="1">
              <a:solidFill>
                <a:schemeClr val="dk1"/>
              </a:solidFill>
              <a:latin typeface="Arial"/>
              <a:ea typeface="Arial"/>
              <a:cs typeface="Arial"/>
              <a:sym typeface="Arial"/>
            </a:endParaRPr>
          </a:p>
        </p:txBody>
      </p:sp>
      <p:pic>
        <p:nvPicPr>
          <p:cNvPr id="414" name="Google Shape;414;p66"/>
          <p:cNvPicPr preferRelativeResize="0"/>
          <p:nvPr/>
        </p:nvPicPr>
        <p:blipFill rotWithShape="1">
          <a:blip r:embed="rId5">
            <a:alphaModFix/>
          </a:blip>
          <a:srcRect/>
          <a:stretch/>
        </p:blipFill>
        <p:spPr>
          <a:xfrm flipH="1">
            <a:off x="5159897" y="980729"/>
            <a:ext cx="1138303" cy="1315295"/>
          </a:xfrm>
          <a:prstGeom prst="rect">
            <a:avLst/>
          </a:prstGeom>
          <a:noFill/>
          <a:ln>
            <a:noFill/>
          </a:ln>
        </p:spPr>
      </p:pic>
      <p:sp>
        <p:nvSpPr>
          <p:cNvPr id="415" name="Google Shape;415;p66"/>
          <p:cNvSpPr txBox="1"/>
          <p:nvPr/>
        </p:nvSpPr>
        <p:spPr>
          <a:xfrm>
            <a:off x="6240016" y="985391"/>
            <a:ext cx="1847200" cy="10160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a:solidFill>
                  <a:schemeClr val="dk1"/>
                </a:solidFill>
                <a:latin typeface="Arial"/>
                <a:ea typeface="Arial"/>
                <a:cs typeface="Arial"/>
                <a:sym typeface="Arial"/>
              </a:rPr>
              <a:t>Image Files</a:t>
            </a:r>
            <a:endParaRPr sz="1467">
              <a:solidFill>
                <a:srgbClr val="000000"/>
              </a:solidFill>
              <a:latin typeface="Arial"/>
              <a:ea typeface="Arial"/>
              <a:cs typeface="Arial"/>
              <a:sym typeface="Arial"/>
            </a:endParaRPr>
          </a:p>
          <a:p>
            <a:pPr>
              <a:spcBef>
                <a:spcPts val="667"/>
              </a:spcBef>
              <a:buClr>
                <a:srgbClr val="000000"/>
              </a:buClr>
              <a:buSzPts val="900"/>
            </a:pPr>
            <a:r>
              <a:rPr lang="en-GB" sz="1200">
                <a:solidFill>
                  <a:schemeClr val="dk1"/>
                </a:solidFill>
                <a:latin typeface="Arial"/>
                <a:ea typeface="Arial"/>
                <a:cs typeface="Arial"/>
                <a:sym typeface="Arial"/>
              </a:rPr>
              <a:t>e.g. retinal photograph, MRI scan of brain, histopathology</a:t>
            </a:r>
            <a:endParaRPr sz="1200">
              <a:solidFill>
                <a:schemeClr val="dk1"/>
              </a:solidFill>
              <a:latin typeface="Arial"/>
              <a:ea typeface="Arial"/>
              <a:cs typeface="Arial"/>
              <a:sym typeface="Arial"/>
            </a:endParaRPr>
          </a:p>
        </p:txBody>
      </p:sp>
      <p:pic>
        <p:nvPicPr>
          <p:cNvPr id="416" name="Google Shape;416;p66"/>
          <p:cNvPicPr preferRelativeResize="0"/>
          <p:nvPr/>
        </p:nvPicPr>
        <p:blipFill rotWithShape="1">
          <a:blip r:embed="rId6">
            <a:alphaModFix/>
          </a:blip>
          <a:srcRect/>
          <a:stretch/>
        </p:blipFill>
        <p:spPr>
          <a:xfrm>
            <a:off x="410488" y="3077032"/>
            <a:ext cx="1305552" cy="1333147"/>
          </a:xfrm>
          <a:prstGeom prst="rect">
            <a:avLst/>
          </a:prstGeom>
          <a:noFill/>
          <a:ln>
            <a:noFill/>
          </a:ln>
        </p:spPr>
      </p:pic>
      <p:sp>
        <p:nvSpPr>
          <p:cNvPr id="417" name="Google Shape;417;p66"/>
          <p:cNvSpPr txBox="1"/>
          <p:nvPr/>
        </p:nvSpPr>
        <p:spPr>
          <a:xfrm>
            <a:off x="1860372" y="2961567"/>
            <a:ext cx="2460000" cy="14772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2400" b="1">
                <a:solidFill>
                  <a:schemeClr val="dk1"/>
                </a:solidFill>
              </a:rPr>
              <a:t>Results generated from biosamples</a:t>
            </a:r>
            <a:endParaRPr sz="1867" b="1">
              <a:solidFill>
                <a:schemeClr val="dk1"/>
              </a:solidFill>
              <a:latin typeface="Arial"/>
              <a:ea typeface="Arial"/>
              <a:cs typeface="Arial"/>
              <a:sym typeface="Arial"/>
            </a:endParaRPr>
          </a:p>
          <a:p>
            <a:pPr>
              <a:spcBef>
                <a:spcPts val="667"/>
              </a:spcBef>
              <a:buClr>
                <a:srgbClr val="000000"/>
              </a:buClr>
              <a:buSzPts val="900"/>
            </a:pPr>
            <a:r>
              <a:rPr lang="en-GB" sz="1200">
                <a:solidFill>
                  <a:schemeClr val="dk1"/>
                </a:solidFill>
              </a:rPr>
              <a:t>Samples</a:t>
            </a:r>
            <a:r>
              <a:rPr lang="en-GB" sz="1200">
                <a:solidFill>
                  <a:schemeClr val="dk1"/>
                </a:solidFill>
                <a:latin typeface="Arial"/>
                <a:ea typeface="Arial"/>
                <a:cs typeface="Arial"/>
                <a:sym typeface="Arial"/>
              </a:rPr>
              <a:t> be stored for many years. New results can be generated years after study has closed.</a:t>
            </a:r>
            <a:endParaRPr sz="1200">
              <a:solidFill>
                <a:schemeClr val="dk1"/>
              </a:solidFill>
              <a:latin typeface="Arial"/>
              <a:ea typeface="Arial"/>
              <a:cs typeface="Arial"/>
              <a:sym typeface="Arial"/>
            </a:endParaRPr>
          </a:p>
        </p:txBody>
      </p:sp>
      <p:pic>
        <p:nvPicPr>
          <p:cNvPr id="418" name="Google Shape;418;p66"/>
          <p:cNvPicPr preferRelativeResize="0"/>
          <p:nvPr/>
        </p:nvPicPr>
        <p:blipFill rotWithShape="1">
          <a:blip r:embed="rId7">
            <a:alphaModFix/>
          </a:blip>
          <a:srcRect/>
          <a:stretch/>
        </p:blipFill>
        <p:spPr>
          <a:xfrm>
            <a:off x="2352704" y="5050344"/>
            <a:ext cx="1050776" cy="1152128"/>
          </a:xfrm>
          <a:prstGeom prst="rect">
            <a:avLst/>
          </a:prstGeom>
          <a:noFill/>
          <a:ln>
            <a:noFill/>
          </a:ln>
        </p:spPr>
      </p:pic>
      <p:sp>
        <p:nvSpPr>
          <p:cNvPr id="419" name="Google Shape;419;p66"/>
          <p:cNvSpPr txBox="1"/>
          <p:nvPr/>
        </p:nvSpPr>
        <p:spPr>
          <a:xfrm>
            <a:off x="166652" y="5013176"/>
            <a:ext cx="2160800" cy="9232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a:solidFill>
                  <a:schemeClr val="dk1"/>
                </a:solidFill>
                <a:latin typeface="Arial"/>
                <a:ea typeface="Arial"/>
                <a:cs typeface="Arial"/>
                <a:sym typeface="Arial"/>
              </a:rPr>
              <a:t>Patient Centered Outcomes</a:t>
            </a:r>
            <a:endParaRPr sz="1467">
              <a:solidFill>
                <a:srgbClr val="000000"/>
              </a:solidFill>
              <a:latin typeface="Arial"/>
              <a:ea typeface="Arial"/>
              <a:cs typeface="Arial"/>
              <a:sym typeface="Arial"/>
            </a:endParaRPr>
          </a:p>
          <a:p>
            <a:pPr>
              <a:spcBef>
                <a:spcPts val="667"/>
              </a:spcBef>
              <a:buClr>
                <a:srgbClr val="000000"/>
              </a:buClr>
              <a:buSzPts val="900"/>
            </a:pPr>
            <a:r>
              <a:rPr lang="en-GB" sz="1200">
                <a:solidFill>
                  <a:schemeClr val="dk1"/>
                </a:solidFill>
                <a:latin typeface="Arial"/>
                <a:ea typeface="Arial"/>
                <a:cs typeface="Arial"/>
                <a:sym typeface="Arial"/>
              </a:rPr>
              <a:t>QoL instruments</a:t>
            </a:r>
            <a:endParaRPr sz="1200">
              <a:solidFill>
                <a:schemeClr val="dk1"/>
              </a:solidFill>
              <a:latin typeface="Arial"/>
              <a:ea typeface="Arial"/>
              <a:cs typeface="Arial"/>
              <a:sym typeface="Arial"/>
            </a:endParaRPr>
          </a:p>
        </p:txBody>
      </p:sp>
      <p:pic>
        <p:nvPicPr>
          <p:cNvPr id="420" name="Google Shape;420;p66" descr="https://lh6.googleusercontent.com/zQf6EggEf2yMvPFuQgMN8eSEEmBJpKigosVmeDlSuR9JkQ9B0cp-wQJjU2cVgI-d8HGgP-8XKOm3p7E6TrQVcN2NZsUjLwVQIbBSoMKbDgaB8JsvWrOV58ZE7SZoasqPWXAM64qdzxU"/>
          <p:cNvPicPr preferRelativeResize="0"/>
          <p:nvPr/>
        </p:nvPicPr>
        <p:blipFill rotWithShape="1">
          <a:blip r:embed="rId8">
            <a:alphaModFix/>
          </a:blip>
          <a:srcRect/>
          <a:stretch/>
        </p:blipFill>
        <p:spPr>
          <a:xfrm>
            <a:off x="8964518" y="5212318"/>
            <a:ext cx="1256885" cy="1256885"/>
          </a:xfrm>
          <a:prstGeom prst="rect">
            <a:avLst/>
          </a:prstGeom>
          <a:noFill/>
          <a:ln>
            <a:noFill/>
          </a:ln>
        </p:spPr>
      </p:pic>
      <p:sp>
        <p:nvSpPr>
          <p:cNvPr id="421" name="Google Shape;421;p66"/>
          <p:cNvSpPr txBox="1"/>
          <p:nvPr/>
        </p:nvSpPr>
        <p:spPr>
          <a:xfrm>
            <a:off x="10009491" y="5639599"/>
            <a:ext cx="1847200" cy="10160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a:solidFill>
                  <a:schemeClr val="dk1"/>
                </a:solidFill>
                <a:latin typeface="Arial"/>
                <a:ea typeface="Arial"/>
                <a:cs typeface="Arial"/>
                <a:sym typeface="Arial"/>
              </a:rPr>
              <a:t>Omics results</a:t>
            </a:r>
            <a:endParaRPr sz="1467">
              <a:solidFill>
                <a:srgbClr val="000000"/>
              </a:solidFill>
              <a:latin typeface="Arial"/>
              <a:ea typeface="Arial"/>
              <a:cs typeface="Arial"/>
              <a:sym typeface="Arial"/>
            </a:endParaRPr>
          </a:p>
          <a:p>
            <a:pPr>
              <a:spcBef>
                <a:spcPts val="667"/>
              </a:spcBef>
              <a:buClr>
                <a:srgbClr val="000000"/>
              </a:buClr>
              <a:buSzPts val="900"/>
            </a:pPr>
            <a:r>
              <a:rPr lang="en-GB" sz="1200">
                <a:solidFill>
                  <a:schemeClr val="dk1"/>
                </a:solidFill>
                <a:latin typeface="Arial"/>
                <a:ea typeface="Arial"/>
                <a:cs typeface="Arial"/>
                <a:sym typeface="Arial"/>
              </a:rPr>
              <a:t>RNA seq, expression data, WES, WGS, FMI Panel etc.</a:t>
            </a:r>
            <a:endParaRPr sz="1200">
              <a:solidFill>
                <a:schemeClr val="dk1"/>
              </a:solidFill>
              <a:latin typeface="Arial"/>
              <a:ea typeface="Arial"/>
              <a:cs typeface="Arial"/>
              <a:sym typeface="Arial"/>
            </a:endParaRPr>
          </a:p>
        </p:txBody>
      </p:sp>
      <p:pic>
        <p:nvPicPr>
          <p:cNvPr id="422" name="Google Shape;422;p66" descr="https://lh3.googleusercontent.com/LCvIDfpBikNkauQjSh0nRfiPLb5Xs2LIQNfRYdb7XtDroQ9Xd_l6G-kA1G1lBjYbvCl6qYOCb_bcmTRWBPPft3wpbtHF-7AztCHjoZElIvOrTj6oR7H2Sv0Kk2vzAvJ8iA5lNiTR7qM"/>
          <p:cNvPicPr preferRelativeResize="0"/>
          <p:nvPr/>
        </p:nvPicPr>
        <p:blipFill rotWithShape="1">
          <a:blip r:embed="rId9">
            <a:alphaModFix/>
          </a:blip>
          <a:srcRect/>
          <a:stretch/>
        </p:blipFill>
        <p:spPr>
          <a:xfrm>
            <a:off x="9724306" y="2347818"/>
            <a:ext cx="1714277" cy="1714277"/>
          </a:xfrm>
          <a:prstGeom prst="rect">
            <a:avLst/>
          </a:prstGeom>
          <a:noFill/>
          <a:ln>
            <a:noFill/>
          </a:ln>
        </p:spPr>
      </p:pic>
      <p:sp>
        <p:nvSpPr>
          <p:cNvPr id="423" name="Google Shape;423;p66"/>
          <p:cNvSpPr/>
          <p:nvPr/>
        </p:nvSpPr>
        <p:spPr>
          <a:xfrm>
            <a:off x="10221395" y="2001396"/>
            <a:ext cx="876800" cy="276800"/>
          </a:xfrm>
          <a:prstGeom prst="rect">
            <a:avLst/>
          </a:prstGeom>
          <a:noFill/>
          <a:ln>
            <a:noFill/>
          </a:ln>
        </p:spPr>
        <p:txBody>
          <a:bodyPr spcFirstLastPara="1" wrap="square" lIns="91433" tIns="45700" rIns="91433" bIns="45700" anchor="t" anchorCtr="0">
            <a:noAutofit/>
          </a:bodyPr>
          <a:lstStyle/>
          <a:p>
            <a:pPr>
              <a:buClr>
                <a:srgbClr val="000000"/>
              </a:buClr>
              <a:buSzPts val="900"/>
            </a:pPr>
            <a:r>
              <a:rPr lang="en-GB" sz="1200" b="1">
                <a:solidFill>
                  <a:srgbClr val="7030A0"/>
                </a:solidFill>
                <a:latin typeface="Arial"/>
                <a:ea typeface="Arial"/>
                <a:cs typeface="Arial"/>
                <a:sym typeface="Arial"/>
              </a:rPr>
              <a:t>Clinical</a:t>
            </a:r>
            <a:endParaRPr sz="1200">
              <a:solidFill>
                <a:srgbClr val="7030A0"/>
              </a:solidFill>
              <a:latin typeface="Arial"/>
              <a:ea typeface="Arial"/>
              <a:cs typeface="Arial"/>
              <a:sym typeface="Arial"/>
            </a:endParaRPr>
          </a:p>
        </p:txBody>
      </p:sp>
      <p:sp>
        <p:nvSpPr>
          <p:cNvPr id="424" name="Google Shape;424;p66"/>
          <p:cNvSpPr/>
          <p:nvPr/>
        </p:nvSpPr>
        <p:spPr>
          <a:xfrm>
            <a:off x="9304653" y="3879184"/>
            <a:ext cx="1138400" cy="276800"/>
          </a:xfrm>
          <a:prstGeom prst="rect">
            <a:avLst/>
          </a:prstGeom>
          <a:noFill/>
          <a:ln>
            <a:noFill/>
          </a:ln>
        </p:spPr>
        <p:txBody>
          <a:bodyPr spcFirstLastPara="1" wrap="square" lIns="91433" tIns="45700" rIns="91433" bIns="45700" anchor="t" anchorCtr="0">
            <a:noAutofit/>
          </a:bodyPr>
          <a:lstStyle/>
          <a:p>
            <a:pPr>
              <a:buClr>
                <a:srgbClr val="000000"/>
              </a:buClr>
              <a:buSzPts val="900"/>
            </a:pPr>
            <a:r>
              <a:rPr lang="en-GB" sz="1200" b="1">
                <a:solidFill>
                  <a:srgbClr val="7030A0"/>
                </a:solidFill>
              </a:rPr>
              <a:t>Gene Expression</a:t>
            </a:r>
            <a:endParaRPr sz="1200">
              <a:solidFill>
                <a:srgbClr val="7030A0"/>
              </a:solidFill>
              <a:latin typeface="Arial"/>
              <a:ea typeface="Arial"/>
              <a:cs typeface="Arial"/>
              <a:sym typeface="Arial"/>
            </a:endParaRPr>
          </a:p>
        </p:txBody>
      </p:sp>
      <p:sp>
        <p:nvSpPr>
          <p:cNvPr id="425" name="Google Shape;425;p66"/>
          <p:cNvSpPr/>
          <p:nvPr/>
        </p:nvSpPr>
        <p:spPr>
          <a:xfrm>
            <a:off x="10563237" y="4131733"/>
            <a:ext cx="1216000" cy="461600"/>
          </a:xfrm>
          <a:prstGeom prst="rect">
            <a:avLst/>
          </a:prstGeom>
          <a:noFill/>
          <a:ln>
            <a:noFill/>
          </a:ln>
        </p:spPr>
        <p:txBody>
          <a:bodyPr spcFirstLastPara="1" wrap="square" lIns="91433" tIns="45700" rIns="91433" bIns="45700" anchor="t" anchorCtr="0">
            <a:noAutofit/>
          </a:bodyPr>
          <a:lstStyle/>
          <a:p>
            <a:pPr>
              <a:buClr>
                <a:srgbClr val="000000"/>
              </a:buClr>
              <a:buSzPts val="900"/>
            </a:pPr>
            <a:r>
              <a:rPr lang="en-GB" sz="1200" b="1">
                <a:solidFill>
                  <a:srgbClr val="7030A0"/>
                </a:solidFill>
              </a:rPr>
              <a:t>Tumour mutation</a:t>
            </a:r>
            <a:endParaRPr sz="1200">
              <a:solidFill>
                <a:srgbClr val="7030A0"/>
              </a:solidFill>
              <a:latin typeface="Arial"/>
              <a:ea typeface="Arial"/>
              <a:cs typeface="Arial"/>
              <a:sym typeface="Arial"/>
            </a:endParaRPr>
          </a:p>
        </p:txBody>
      </p:sp>
      <p:sp>
        <p:nvSpPr>
          <p:cNvPr id="426" name="Google Shape;426;p66"/>
          <p:cNvSpPr/>
          <p:nvPr/>
        </p:nvSpPr>
        <p:spPr>
          <a:xfrm>
            <a:off x="11380489" y="3253239"/>
            <a:ext cx="836000" cy="276800"/>
          </a:xfrm>
          <a:prstGeom prst="rect">
            <a:avLst/>
          </a:prstGeom>
          <a:noFill/>
          <a:ln>
            <a:noFill/>
          </a:ln>
        </p:spPr>
        <p:txBody>
          <a:bodyPr spcFirstLastPara="1" wrap="square" lIns="91433" tIns="45700" rIns="91433" bIns="45700" anchor="t" anchorCtr="0">
            <a:noAutofit/>
          </a:bodyPr>
          <a:lstStyle/>
          <a:p>
            <a:pPr>
              <a:buClr>
                <a:srgbClr val="000000"/>
              </a:buClr>
              <a:buSzPts val="900"/>
            </a:pPr>
            <a:r>
              <a:rPr lang="en-GB" sz="1200" b="1">
                <a:solidFill>
                  <a:srgbClr val="7030A0"/>
                </a:solidFill>
              </a:rPr>
              <a:t>Other</a:t>
            </a:r>
            <a:endParaRPr sz="1200">
              <a:solidFill>
                <a:srgbClr val="7030A0"/>
              </a:solidFill>
              <a:latin typeface="Arial"/>
              <a:ea typeface="Arial"/>
              <a:cs typeface="Arial"/>
              <a:sym typeface="Arial"/>
            </a:endParaRPr>
          </a:p>
        </p:txBody>
      </p:sp>
      <p:sp>
        <p:nvSpPr>
          <p:cNvPr id="427" name="Google Shape;427;p66"/>
          <p:cNvSpPr/>
          <p:nvPr/>
        </p:nvSpPr>
        <p:spPr>
          <a:xfrm>
            <a:off x="9236169" y="2800241"/>
            <a:ext cx="713600" cy="276800"/>
          </a:xfrm>
          <a:prstGeom prst="rect">
            <a:avLst/>
          </a:prstGeom>
          <a:noFill/>
          <a:ln>
            <a:noFill/>
          </a:ln>
        </p:spPr>
        <p:txBody>
          <a:bodyPr spcFirstLastPara="1" wrap="square" lIns="91433" tIns="45700" rIns="91433" bIns="45700" anchor="t" anchorCtr="0">
            <a:noAutofit/>
          </a:bodyPr>
          <a:lstStyle/>
          <a:p>
            <a:pPr>
              <a:buClr>
                <a:srgbClr val="000000"/>
              </a:buClr>
              <a:buSzPts val="900"/>
            </a:pPr>
            <a:r>
              <a:rPr lang="en-GB" sz="1200" b="1">
                <a:solidFill>
                  <a:srgbClr val="7030A0"/>
                </a:solidFill>
                <a:latin typeface="Arial"/>
                <a:ea typeface="Arial"/>
                <a:cs typeface="Arial"/>
                <a:sym typeface="Arial"/>
              </a:rPr>
              <a:t>Images</a:t>
            </a:r>
            <a:endParaRPr sz="1200">
              <a:solidFill>
                <a:srgbClr val="7030A0"/>
              </a:solidFill>
              <a:latin typeface="Arial"/>
              <a:ea typeface="Arial"/>
              <a:cs typeface="Arial"/>
              <a:sym typeface="Arial"/>
            </a:endParaRPr>
          </a:p>
        </p:txBody>
      </p:sp>
      <p:sp>
        <p:nvSpPr>
          <p:cNvPr id="428" name="Google Shape;428;p66"/>
          <p:cNvSpPr txBox="1"/>
          <p:nvPr/>
        </p:nvSpPr>
        <p:spPr>
          <a:xfrm>
            <a:off x="7850647" y="2399777"/>
            <a:ext cx="1847200" cy="14772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a:solidFill>
                  <a:srgbClr val="7030A0"/>
                </a:solidFill>
                <a:latin typeface="Arial"/>
                <a:ea typeface="Arial"/>
                <a:cs typeface="Arial"/>
                <a:sym typeface="Arial"/>
              </a:rPr>
              <a:t>Integrated Data Mart</a:t>
            </a:r>
            <a:endParaRPr sz="1467">
              <a:solidFill>
                <a:srgbClr val="7030A0"/>
              </a:solidFill>
              <a:latin typeface="Arial"/>
              <a:ea typeface="Arial"/>
              <a:cs typeface="Arial"/>
              <a:sym typeface="Arial"/>
            </a:endParaRPr>
          </a:p>
          <a:p>
            <a:pPr>
              <a:spcBef>
                <a:spcPts val="667"/>
              </a:spcBef>
              <a:buClr>
                <a:srgbClr val="000000"/>
              </a:buClr>
              <a:buSzPts val="900"/>
            </a:pPr>
            <a:r>
              <a:rPr lang="en-GB" sz="1200">
                <a:solidFill>
                  <a:srgbClr val="7030A0"/>
                </a:solidFill>
                <a:latin typeface="Arial"/>
                <a:ea typeface="Arial"/>
                <a:cs typeface="Arial"/>
                <a:sym typeface="Arial"/>
              </a:rPr>
              <a:t>Data from different sources and studies harmonized and integrated </a:t>
            </a:r>
            <a:endParaRPr sz="1200">
              <a:solidFill>
                <a:srgbClr val="7030A0"/>
              </a:solidFill>
              <a:latin typeface="Arial"/>
              <a:ea typeface="Arial"/>
              <a:cs typeface="Arial"/>
              <a:sym typeface="Arial"/>
            </a:endParaRPr>
          </a:p>
        </p:txBody>
      </p:sp>
      <p:pic>
        <p:nvPicPr>
          <p:cNvPr id="429" name="Google Shape;429;p66" descr="Related image"/>
          <p:cNvPicPr preferRelativeResize="0"/>
          <p:nvPr/>
        </p:nvPicPr>
        <p:blipFill rotWithShape="1">
          <a:blip r:embed="rId10">
            <a:alphaModFix/>
          </a:blip>
          <a:srcRect/>
          <a:stretch/>
        </p:blipFill>
        <p:spPr>
          <a:xfrm>
            <a:off x="6608621" y="5050345"/>
            <a:ext cx="1431596" cy="1431596"/>
          </a:xfrm>
          <a:prstGeom prst="rect">
            <a:avLst/>
          </a:prstGeom>
          <a:noFill/>
          <a:ln>
            <a:noFill/>
          </a:ln>
        </p:spPr>
      </p:pic>
      <p:sp>
        <p:nvSpPr>
          <p:cNvPr id="430" name="Google Shape;430;p66"/>
          <p:cNvSpPr txBox="1"/>
          <p:nvPr/>
        </p:nvSpPr>
        <p:spPr>
          <a:xfrm>
            <a:off x="4487131" y="5218167"/>
            <a:ext cx="2279200" cy="12004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867" b="1">
                <a:solidFill>
                  <a:schemeClr val="dk1"/>
                </a:solidFill>
                <a:latin typeface="Arial"/>
                <a:ea typeface="Arial"/>
                <a:cs typeface="Arial"/>
                <a:sym typeface="Arial"/>
              </a:rPr>
              <a:t>Digital Device Data</a:t>
            </a:r>
            <a:endParaRPr sz="1467">
              <a:solidFill>
                <a:srgbClr val="000000"/>
              </a:solidFill>
              <a:latin typeface="Arial"/>
              <a:ea typeface="Arial"/>
              <a:cs typeface="Arial"/>
              <a:sym typeface="Arial"/>
            </a:endParaRPr>
          </a:p>
          <a:p>
            <a:pPr>
              <a:spcBef>
                <a:spcPts val="667"/>
              </a:spcBef>
              <a:buClr>
                <a:srgbClr val="000000"/>
              </a:buClr>
              <a:buSzPts val="900"/>
            </a:pPr>
            <a:r>
              <a:rPr lang="en-GB" sz="1200">
                <a:solidFill>
                  <a:schemeClr val="dk1"/>
                </a:solidFill>
                <a:latin typeface="Arial"/>
                <a:ea typeface="Arial"/>
                <a:cs typeface="Arial"/>
                <a:sym typeface="Arial"/>
              </a:rPr>
              <a:t>Data generated and results derived from smartphone or smartwatch apps to monitor the patient experience</a:t>
            </a:r>
            <a:endParaRPr sz="1200">
              <a:solidFill>
                <a:schemeClr val="dk1"/>
              </a:solidFill>
              <a:latin typeface="Arial"/>
              <a:ea typeface="Arial"/>
              <a:cs typeface="Arial"/>
              <a:sym typeface="Arial"/>
            </a:endParaRPr>
          </a:p>
        </p:txBody>
      </p:sp>
      <p:sp>
        <p:nvSpPr>
          <p:cNvPr id="431" name="Google Shape;431;p66"/>
          <p:cNvSpPr txBox="1"/>
          <p:nvPr/>
        </p:nvSpPr>
        <p:spPr>
          <a:xfrm>
            <a:off x="5130304" y="3178681"/>
            <a:ext cx="14404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r>
              <a:rPr lang="en-GB" sz="1600" b="1">
                <a:solidFill>
                  <a:schemeClr val="dk1"/>
                </a:solidFill>
              </a:rPr>
              <a:t>Clinical Trial</a:t>
            </a:r>
            <a:endParaRPr sz="1600" b="1">
              <a:solidFill>
                <a:schemeClr val="dk1"/>
              </a:solidFill>
              <a:latin typeface="Arial"/>
              <a:ea typeface="Arial"/>
              <a:cs typeface="Arial"/>
              <a:sym typeface="Arial"/>
            </a:endParaRPr>
          </a:p>
        </p:txBody>
      </p:sp>
      <p:sp>
        <p:nvSpPr>
          <p:cNvPr id="432" name="Google Shape;432;p66"/>
          <p:cNvSpPr txBox="1">
            <a:spLocks noGrp="1"/>
          </p:cNvSpPr>
          <p:nvPr>
            <p:ph type="sldNum" idx="12"/>
          </p:nvPr>
        </p:nvSpPr>
        <p:spPr>
          <a:xfrm>
            <a:off x="529493" y="6323015"/>
            <a:ext cx="11138800" cy="194000"/>
          </a:xfrm>
          <a:prstGeom prst="rect">
            <a:avLst/>
          </a:prstGeom>
        </p:spPr>
        <p:txBody>
          <a:bodyPr spcFirstLastPara="1" vert="horz" wrap="square" lIns="0" tIns="0" rIns="0" bIns="0" rtlCol="0" anchor="t" anchorCtr="0">
            <a:noAutofit/>
          </a:bodyPr>
          <a:lstStyle/>
          <a:p>
            <a:pPr>
              <a:buClr>
                <a:srgbClr val="000000"/>
              </a:buClr>
              <a:buSzPts val="1200"/>
            </a:pPr>
            <a:fld id="{00000000-1234-1234-1234-123412341234}" type="slidenum">
              <a:rPr lang="en-GB"/>
              <a:pPr>
                <a:buClr>
                  <a:srgbClr val="000000"/>
                </a:buClr>
                <a:buSzPts val="1200"/>
              </a:pPr>
              <a:t>11</a:t>
            </a:fld>
            <a:endParaRPr/>
          </a:p>
        </p:txBody>
      </p:sp>
    </p:spTree>
    <p:extLst>
      <p:ext uri="{BB962C8B-B14F-4D97-AF65-F5344CB8AC3E}">
        <p14:creationId xmlns:p14="http://schemas.microsoft.com/office/powerpoint/2010/main" val="257805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F63A5D-800B-C244-AD50-DECF9F4493E5}"/>
              </a:ext>
            </a:extLst>
          </p:cNvPr>
          <p:cNvPicPr>
            <a:picLocks noChangeAspect="1"/>
          </p:cNvPicPr>
          <p:nvPr/>
        </p:nvPicPr>
        <p:blipFill rotWithShape="1">
          <a:blip r:embed="rId3"/>
          <a:srcRect l="19620"/>
          <a:stretch/>
        </p:blipFill>
        <p:spPr>
          <a:xfrm>
            <a:off x="5730240" y="1097280"/>
            <a:ext cx="4808920" cy="4227246"/>
          </a:xfrm>
          <a:prstGeom prst="rect">
            <a:avLst/>
          </a:prstGeom>
        </p:spPr>
      </p:pic>
      <p:sp>
        <p:nvSpPr>
          <p:cNvPr id="13" name="Rectangular Callout 12">
            <a:extLst>
              <a:ext uri="{FF2B5EF4-FFF2-40B4-BE49-F238E27FC236}">
                <a16:creationId xmlns:a16="http://schemas.microsoft.com/office/drawing/2014/main" id="{7CE31A09-33CF-D74F-943A-B28C7A27DC8B}"/>
              </a:ext>
            </a:extLst>
          </p:cNvPr>
          <p:cNvSpPr/>
          <p:nvPr/>
        </p:nvSpPr>
        <p:spPr>
          <a:xfrm>
            <a:off x="1767840" y="1310640"/>
            <a:ext cx="3489960" cy="3931920"/>
          </a:xfrm>
          <a:prstGeom prst="wedgeRectCallout">
            <a:avLst>
              <a:gd name="adj1" fmla="val 65630"/>
              <a:gd name="adj2" fmla="val 21415"/>
            </a:avLst>
          </a:prstGeom>
          <a:solidFill>
            <a:srgbClr val="EBEBEB"/>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54;p58">
            <a:extLst>
              <a:ext uri="{FF2B5EF4-FFF2-40B4-BE49-F238E27FC236}">
                <a16:creationId xmlns:a16="http://schemas.microsoft.com/office/drawing/2014/main" id="{6AD3B8FD-BDC7-2143-ABC7-1E895536A724}"/>
              </a:ext>
            </a:extLst>
          </p:cNvPr>
          <p:cNvPicPr preferRelativeResize="0">
            <a:picLocks noChangeAspect="1"/>
          </p:cNvPicPr>
          <p:nvPr/>
        </p:nvPicPr>
        <p:blipFill>
          <a:blip r:embed="rId4">
            <a:alphaModFix/>
          </a:blip>
          <a:stretch>
            <a:fillRect/>
          </a:stretch>
        </p:blipFill>
        <p:spPr>
          <a:xfrm>
            <a:off x="1861592" y="1622454"/>
            <a:ext cx="731520" cy="732400"/>
          </a:xfrm>
          <a:prstGeom prst="rect">
            <a:avLst/>
          </a:prstGeom>
          <a:noFill/>
          <a:ln>
            <a:noFill/>
          </a:ln>
        </p:spPr>
      </p:pic>
      <p:pic>
        <p:nvPicPr>
          <p:cNvPr id="5" name="Google Shape;355;p58">
            <a:extLst>
              <a:ext uri="{FF2B5EF4-FFF2-40B4-BE49-F238E27FC236}">
                <a16:creationId xmlns:a16="http://schemas.microsoft.com/office/drawing/2014/main" id="{0D5A6A7D-028E-D74A-AA65-1737F63C5A07}"/>
              </a:ext>
            </a:extLst>
          </p:cNvPr>
          <p:cNvPicPr preferRelativeResize="0">
            <a:picLocks noChangeAspect="1"/>
          </p:cNvPicPr>
          <p:nvPr/>
        </p:nvPicPr>
        <p:blipFill>
          <a:blip r:embed="rId5">
            <a:alphaModFix/>
          </a:blip>
          <a:stretch>
            <a:fillRect/>
          </a:stretch>
        </p:blipFill>
        <p:spPr>
          <a:xfrm>
            <a:off x="1870930" y="2518255"/>
            <a:ext cx="731520" cy="731520"/>
          </a:xfrm>
          <a:prstGeom prst="rect">
            <a:avLst/>
          </a:prstGeom>
          <a:noFill/>
          <a:ln>
            <a:noFill/>
          </a:ln>
        </p:spPr>
      </p:pic>
      <p:pic>
        <p:nvPicPr>
          <p:cNvPr id="6" name="Google Shape;356;p58">
            <a:extLst>
              <a:ext uri="{FF2B5EF4-FFF2-40B4-BE49-F238E27FC236}">
                <a16:creationId xmlns:a16="http://schemas.microsoft.com/office/drawing/2014/main" id="{2ADC9C19-FCD6-E94E-8ED8-B4E6F44987EA}"/>
              </a:ext>
            </a:extLst>
          </p:cNvPr>
          <p:cNvPicPr preferRelativeResize="0">
            <a:picLocks noChangeAspect="1"/>
          </p:cNvPicPr>
          <p:nvPr/>
        </p:nvPicPr>
        <p:blipFill>
          <a:blip r:embed="rId6">
            <a:alphaModFix/>
          </a:blip>
          <a:stretch>
            <a:fillRect/>
          </a:stretch>
        </p:blipFill>
        <p:spPr>
          <a:xfrm>
            <a:off x="1870930" y="3413176"/>
            <a:ext cx="731520" cy="731520"/>
          </a:xfrm>
          <a:prstGeom prst="rect">
            <a:avLst/>
          </a:prstGeom>
          <a:noFill/>
          <a:ln>
            <a:noFill/>
          </a:ln>
        </p:spPr>
      </p:pic>
      <p:pic>
        <p:nvPicPr>
          <p:cNvPr id="7" name="Google Shape;357;p58">
            <a:extLst>
              <a:ext uri="{FF2B5EF4-FFF2-40B4-BE49-F238E27FC236}">
                <a16:creationId xmlns:a16="http://schemas.microsoft.com/office/drawing/2014/main" id="{6F63CC09-4657-A944-9A73-C1F4CB59B158}"/>
              </a:ext>
            </a:extLst>
          </p:cNvPr>
          <p:cNvPicPr preferRelativeResize="0">
            <a:picLocks noChangeAspect="1"/>
          </p:cNvPicPr>
          <p:nvPr/>
        </p:nvPicPr>
        <p:blipFill>
          <a:blip r:embed="rId7">
            <a:alphaModFix/>
          </a:blip>
          <a:stretch>
            <a:fillRect/>
          </a:stretch>
        </p:blipFill>
        <p:spPr>
          <a:xfrm>
            <a:off x="1861592" y="4308097"/>
            <a:ext cx="731520" cy="731520"/>
          </a:xfrm>
          <a:prstGeom prst="rect">
            <a:avLst/>
          </a:prstGeom>
          <a:noFill/>
          <a:ln>
            <a:noFill/>
          </a:ln>
        </p:spPr>
      </p:pic>
      <p:sp>
        <p:nvSpPr>
          <p:cNvPr id="8" name="TextBox 7">
            <a:extLst>
              <a:ext uri="{FF2B5EF4-FFF2-40B4-BE49-F238E27FC236}">
                <a16:creationId xmlns:a16="http://schemas.microsoft.com/office/drawing/2014/main" id="{44D73956-18E0-0645-8DD0-DE771087F00B}"/>
              </a:ext>
            </a:extLst>
          </p:cNvPr>
          <p:cNvSpPr txBox="1"/>
          <p:nvPr/>
        </p:nvSpPr>
        <p:spPr>
          <a:xfrm>
            <a:off x="2839081" y="1666772"/>
            <a:ext cx="4641449" cy="553998"/>
          </a:xfrm>
          <a:prstGeom prst="rect">
            <a:avLst/>
          </a:prstGeom>
          <a:noFill/>
        </p:spPr>
        <p:txBody>
          <a:bodyPr wrap="square" rtlCol="0">
            <a:spAutoFit/>
          </a:bodyPr>
          <a:lstStyle/>
          <a:p>
            <a:r>
              <a:rPr lang="en-US" sz="3000" b="1" u="sng">
                <a:solidFill>
                  <a:srgbClr val="64A64A"/>
                </a:solidFill>
                <a:latin typeface="Imago" panose="020B0500060000020004" pitchFamily="34" charset="0"/>
              </a:rPr>
              <a:t>F</a:t>
            </a:r>
            <a:r>
              <a:rPr lang="en-US" sz="3000">
                <a:solidFill>
                  <a:srgbClr val="64A64A"/>
                </a:solidFill>
                <a:latin typeface="Imago" panose="020B0500060000020004" pitchFamily="34" charset="0"/>
              </a:rPr>
              <a:t>indable</a:t>
            </a:r>
          </a:p>
        </p:txBody>
      </p:sp>
      <p:sp>
        <p:nvSpPr>
          <p:cNvPr id="9" name="TextBox 8">
            <a:extLst>
              <a:ext uri="{FF2B5EF4-FFF2-40B4-BE49-F238E27FC236}">
                <a16:creationId xmlns:a16="http://schemas.microsoft.com/office/drawing/2014/main" id="{099B20B8-29A2-A440-BF10-7822F17BF594}"/>
              </a:ext>
            </a:extLst>
          </p:cNvPr>
          <p:cNvSpPr txBox="1"/>
          <p:nvPr/>
        </p:nvSpPr>
        <p:spPr>
          <a:xfrm>
            <a:off x="2839081" y="2574985"/>
            <a:ext cx="4641449" cy="553998"/>
          </a:xfrm>
          <a:prstGeom prst="rect">
            <a:avLst/>
          </a:prstGeom>
          <a:noFill/>
        </p:spPr>
        <p:txBody>
          <a:bodyPr wrap="square" rtlCol="0">
            <a:spAutoFit/>
          </a:bodyPr>
          <a:lstStyle/>
          <a:p>
            <a:r>
              <a:rPr lang="en-US" sz="3000" b="1" u="sng">
                <a:solidFill>
                  <a:srgbClr val="64A64A"/>
                </a:solidFill>
                <a:latin typeface="Imago" panose="020B0500060000020004" pitchFamily="34" charset="0"/>
              </a:rPr>
              <a:t>A</a:t>
            </a:r>
            <a:r>
              <a:rPr lang="en-US" sz="3000">
                <a:solidFill>
                  <a:srgbClr val="64A64A"/>
                </a:solidFill>
                <a:latin typeface="Imago" panose="020B0500060000020004" pitchFamily="34" charset="0"/>
              </a:rPr>
              <a:t>ccessible</a:t>
            </a:r>
          </a:p>
        </p:txBody>
      </p:sp>
      <p:sp>
        <p:nvSpPr>
          <p:cNvPr id="10" name="TextBox 9">
            <a:extLst>
              <a:ext uri="{FF2B5EF4-FFF2-40B4-BE49-F238E27FC236}">
                <a16:creationId xmlns:a16="http://schemas.microsoft.com/office/drawing/2014/main" id="{0855F261-CF13-C744-B89F-294D605C1F93}"/>
              </a:ext>
            </a:extLst>
          </p:cNvPr>
          <p:cNvSpPr txBox="1"/>
          <p:nvPr/>
        </p:nvSpPr>
        <p:spPr>
          <a:xfrm>
            <a:off x="2841009" y="3445017"/>
            <a:ext cx="4641449" cy="553998"/>
          </a:xfrm>
          <a:prstGeom prst="rect">
            <a:avLst/>
          </a:prstGeom>
          <a:noFill/>
        </p:spPr>
        <p:txBody>
          <a:bodyPr wrap="square" rtlCol="0">
            <a:spAutoFit/>
          </a:bodyPr>
          <a:lstStyle/>
          <a:p>
            <a:r>
              <a:rPr lang="en-US" sz="3000" b="1" u="sng">
                <a:solidFill>
                  <a:srgbClr val="64A64A"/>
                </a:solidFill>
                <a:latin typeface="Imago" panose="020B0500060000020004" pitchFamily="34" charset="0"/>
              </a:rPr>
              <a:t>I</a:t>
            </a:r>
            <a:r>
              <a:rPr lang="en-US" sz="3000">
                <a:solidFill>
                  <a:srgbClr val="64A64A"/>
                </a:solidFill>
                <a:latin typeface="Imago" panose="020B0500060000020004" pitchFamily="34" charset="0"/>
              </a:rPr>
              <a:t>nteroperable</a:t>
            </a:r>
          </a:p>
        </p:txBody>
      </p:sp>
      <p:sp>
        <p:nvSpPr>
          <p:cNvPr id="11" name="TextBox 10">
            <a:extLst>
              <a:ext uri="{FF2B5EF4-FFF2-40B4-BE49-F238E27FC236}">
                <a16:creationId xmlns:a16="http://schemas.microsoft.com/office/drawing/2014/main" id="{1530DE63-F5CC-5B4A-A27A-760B3B52F388}"/>
              </a:ext>
            </a:extLst>
          </p:cNvPr>
          <p:cNvSpPr txBox="1"/>
          <p:nvPr/>
        </p:nvSpPr>
        <p:spPr>
          <a:xfrm>
            <a:off x="2842934" y="4372917"/>
            <a:ext cx="4641449" cy="553998"/>
          </a:xfrm>
          <a:prstGeom prst="rect">
            <a:avLst/>
          </a:prstGeom>
          <a:noFill/>
        </p:spPr>
        <p:txBody>
          <a:bodyPr wrap="square" rtlCol="0">
            <a:spAutoFit/>
          </a:bodyPr>
          <a:lstStyle/>
          <a:p>
            <a:r>
              <a:rPr lang="en-US" sz="3000" b="1" u="sng">
                <a:solidFill>
                  <a:srgbClr val="64A64A"/>
                </a:solidFill>
                <a:latin typeface="Imago" panose="020B0500060000020004" pitchFamily="34" charset="0"/>
              </a:rPr>
              <a:t>R</a:t>
            </a:r>
            <a:r>
              <a:rPr lang="en-US" sz="3000">
                <a:solidFill>
                  <a:srgbClr val="64A64A"/>
                </a:solidFill>
                <a:latin typeface="Imago" panose="020B0500060000020004" pitchFamily="34" charset="0"/>
              </a:rPr>
              <a:t>eusable</a:t>
            </a:r>
          </a:p>
        </p:txBody>
      </p:sp>
      <p:sp>
        <p:nvSpPr>
          <p:cNvPr id="15" name="Title 1">
            <a:extLst>
              <a:ext uri="{FF2B5EF4-FFF2-40B4-BE49-F238E27FC236}">
                <a16:creationId xmlns:a16="http://schemas.microsoft.com/office/drawing/2014/main" id="{F7CB2674-0BB9-4F41-86E6-8F6F52BCD7AF}"/>
              </a:ext>
            </a:extLst>
          </p:cNvPr>
          <p:cNvSpPr>
            <a:spLocks noGrp="1"/>
          </p:cNvSpPr>
          <p:nvPr>
            <p:ph type="title"/>
          </p:nvPr>
        </p:nvSpPr>
        <p:spPr>
          <a:xfrm>
            <a:off x="812800" y="173348"/>
            <a:ext cx="10515600" cy="1325563"/>
          </a:xfrm>
        </p:spPr>
        <p:txBody>
          <a:bodyPr>
            <a:normAutofit/>
          </a:bodyPr>
          <a:lstStyle/>
          <a:p>
            <a:r>
              <a:rPr lang="en" sz="3600" b="1">
                <a:latin typeface="Calibri" panose="020F0502020204030204" pitchFamily="34" charset="0"/>
                <a:cs typeface="Calibri" panose="020F0502020204030204" pitchFamily="34" charset="0"/>
                <a:sym typeface="Arial"/>
              </a:rPr>
              <a:t>It all starts with FAIR …</a:t>
            </a:r>
            <a:endParaRPr lang="en-US" sz="3600" b="1">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262AB5B-6B6A-1146-B256-7BF76E48C9D9}"/>
              </a:ext>
            </a:extLst>
          </p:cNvPr>
          <p:cNvSpPr>
            <a:spLocks noGrp="1"/>
          </p:cNvSpPr>
          <p:nvPr>
            <p:ph type="sldNum" sz="quarter" idx="12"/>
          </p:nvPr>
        </p:nvSpPr>
        <p:spPr/>
        <p:txBody>
          <a:bodyPr/>
          <a:lstStyle/>
          <a:p>
            <a:fld id="{697C6A73-2795-9C46-AAEF-D77202058275}" type="slidenum">
              <a:rPr lang="en-US" smtClean="0"/>
              <a:t>12</a:t>
            </a:fld>
            <a:endParaRPr lang="en-US"/>
          </a:p>
        </p:txBody>
      </p:sp>
    </p:spTree>
    <p:extLst>
      <p:ext uri="{BB962C8B-B14F-4D97-AF65-F5344CB8AC3E}">
        <p14:creationId xmlns:p14="http://schemas.microsoft.com/office/powerpoint/2010/main" val="301438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1415D0-9E2D-C342-88E9-3643E61CEB72}"/>
              </a:ext>
            </a:extLst>
          </p:cNvPr>
          <p:cNvSpPr>
            <a:spLocks noGrp="1"/>
          </p:cNvSpPr>
          <p:nvPr>
            <p:ph type="title"/>
          </p:nvPr>
        </p:nvSpPr>
        <p:spPr>
          <a:xfrm>
            <a:off x="517770" y="452440"/>
            <a:ext cx="11150599" cy="561974"/>
          </a:xfrm>
        </p:spPr>
        <p:txBody>
          <a:bodyPr>
            <a:noAutofit/>
          </a:bodyPr>
          <a:lstStyle/>
          <a:p>
            <a:r>
              <a:rPr lang="en" sz="3600" b="1">
                <a:latin typeface="Calibri" panose="020F0502020204030204" pitchFamily="34" charset="0"/>
                <a:cs typeface="Calibri" panose="020F0502020204030204" pitchFamily="34" charset="0"/>
                <a:sym typeface="Arial"/>
              </a:rPr>
              <a:t>Why should we be FAIR?</a:t>
            </a:r>
            <a:endParaRPr lang="en-US" sz="3600" b="1">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2396547-A37A-294E-9BF3-2AEEFC9B004B}"/>
              </a:ext>
            </a:extLst>
          </p:cNvPr>
          <p:cNvGrpSpPr/>
          <p:nvPr/>
        </p:nvGrpSpPr>
        <p:grpSpPr>
          <a:xfrm>
            <a:off x="1398403" y="1021163"/>
            <a:ext cx="8986469" cy="3424091"/>
            <a:chOff x="142379" y="2859450"/>
            <a:chExt cx="8407261" cy="3203397"/>
          </a:xfrm>
        </p:grpSpPr>
        <p:pic>
          <p:nvPicPr>
            <p:cNvPr id="8" name="Google Shape;281;p52">
              <a:extLst>
                <a:ext uri="{FF2B5EF4-FFF2-40B4-BE49-F238E27FC236}">
                  <a16:creationId xmlns:a16="http://schemas.microsoft.com/office/drawing/2014/main" id="{EA512B12-9D79-674A-A7D7-5DA5B112F94D}"/>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79" y="3183495"/>
              <a:ext cx="4322942" cy="2757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295;p54">
              <a:extLst>
                <a:ext uri="{FF2B5EF4-FFF2-40B4-BE49-F238E27FC236}">
                  <a16:creationId xmlns:a16="http://schemas.microsoft.com/office/drawing/2014/main" id="{3DAE3E4E-2FC1-1C47-8D1C-2FB93004501A}"/>
                </a:ext>
              </a:extLst>
            </p:cNvPr>
            <p:cNvPicPr preferRelativeResize="0">
              <a:picLocks noChangeAspect="1" noChangeArrowheads="1"/>
            </p:cNvPicPr>
            <p:nvPr/>
          </p:nvPicPr>
          <p:blipFill rotWithShape="1">
            <a:blip r:embed="rId4" cstate="print">
              <a:extLst>
                <a:ext uri="{28A0092B-C50C-407E-A947-70E740481C1C}">
                  <a14:useLocalDpi xmlns:a14="http://schemas.microsoft.com/office/drawing/2010/main" val="0"/>
                </a:ext>
              </a:extLst>
            </a:blip>
            <a:srcRect l="9340" r="9932" b="5486"/>
            <a:stretch/>
          </p:blipFill>
          <p:spPr bwMode="auto">
            <a:xfrm>
              <a:off x="6267525" y="2859450"/>
              <a:ext cx="2282115" cy="320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Arrow 9">
              <a:extLst>
                <a:ext uri="{FF2B5EF4-FFF2-40B4-BE49-F238E27FC236}">
                  <a16:creationId xmlns:a16="http://schemas.microsoft.com/office/drawing/2014/main" id="{63093FC5-4AE3-A746-A84C-738B952762F9}"/>
                </a:ext>
              </a:extLst>
            </p:cNvPr>
            <p:cNvSpPr/>
            <p:nvPr/>
          </p:nvSpPr>
          <p:spPr>
            <a:xfrm>
              <a:off x="4983048" y="4039555"/>
              <a:ext cx="1082472" cy="1099595"/>
            </a:xfrm>
            <a:prstGeom prst="rightArrow">
              <a:avLst/>
            </a:prstGeom>
            <a:solidFill>
              <a:schemeClr val="bg1">
                <a:lumMod val="85000"/>
              </a:schemeClr>
            </a:solidFill>
            <a:ln>
              <a:solidFill>
                <a:schemeClr val="tx1"/>
              </a:solid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Imago" pitchFamily="2" charset="0"/>
              </a:endParaRPr>
            </a:p>
          </p:txBody>
        </p:sp>
      </p:grpSp>
      <p:grpSp>
        <p:nvGrpSpPr>
          <p:cNvPr id="11" name="Group 10">
            <a:extLst>
              <a:ext uri="{FF2B5EF4-FFF2-40B4-BE49-F238E27FC236}">
                <a16:creationId xmlns:a16="http://schemas.microsoft.com/office/drawing/2014/main" id="{79D1201D-1538-794A-B085-7C1015492702}"/>
              </a:ext>
            </a:extLst>
          </p:cNvPr>
          <p:cNvGrpSpPr/>
          <p:nvPr/>
        </p:nvGrpSpPr>
        <p:grpSpPr>
          <a:xfrm>
            <a:off x="279742" y="4231583"/>
            <a:ext cx="11626654" cy="2688974"/>
            <a:chOff x="260837" y="769855"/>
            <a:chExt cx="8654563" cy="2001599"/>
          </a:xfrm>
        </p:grpSpPr>
        <p:pic>
          <p:nvPicPr>
            <p:cNvPr id="12" name="Picture 11">
              <a:extLst>
                <a:ext uri="{FF2B5EF4-FFF2-40B4-BE49-F238E27FC236}">
                  <a16:creationId xmlns:a16="http://schemas.microsoft.com/office/drawing/2014/main" id="{877F816E-B4D2-DE45-8B78-775305B87B83}"/>
                </a:ext>
              </a:extLst>
            </p:cNvPr>
            <p:cNvPicPr>
              <a:picLocks noChangeAspect="1"/>
            </p:cNvPicPr>
            <p:nvPr/>
          </p:nvPicPr>
          <p:blipFill rotWithShape="1">
            <a:blip r:embed="rId5">
              <a:extLst>
                <a:ext uri="{28A0092B-C50C-407E-A947-70E740481C1C}">
                  <a14:useLocalDpi xmlns:a14="http://schemas.microsoft.com/office/drawing/2010/main" val="0"/>
                </a:ext>
              </a:extLst>
            </a:blip>
            <a:srcRect l="711" r="23531"/>
            <a:stretch/>
          </p:blipFill>
          <p:spPr>
            <a:xfrm>
              <a:off x="2895599" y="769855"/>
              <a:ext cx="6019801" cy="2001599"/>
            </a:xfrm>
            <a:prstGeom prst="rect">
              <a:avLst/>
            </a:prstGeom>
          </p:spPr>
        </p:pic>
        <p:pic>
          <p:nvPicPr>
            <p:cNvPr id="13" name="Picture 12">
              <a:extLst>
                <a:ext uri="{FF2B5EF4-FFF2-40B4-BE49-F238E27FC236}">
                  <a16:creationId xmlns:a16="http://schemas.microsoft.com/office/drawing/2014/main" id="{3ADBD49B-C85C-924D-83C0-30A78A57BD0E}"/>
                </a:ext>
              </a:extLst>
            </p:cNvPr>
            <p:cNvPicPr>
              <a:picLocks noChangeAspect="1"/>
            </p:cNvPicPr>
            <p:nvPr/>
          </p:nvPicPr>
          <p:blipFill>
            <a:blip r:embed="rId6"/>
            <a:stretch>
              <a:fillRect/>
            </a:stretch>
          </p:blipFill>
          <p:spPr>
            <a:xfrm>
              <a:off x="1323220" y="1082040"/>
              <a:ext cx="1574751" cy="1037260"/>
            </a:xfrm>
            <a:prstGeom prst="rect">
              <a:avLst/>
            </a:prstGeom>
          </p:spPr>
        </p:pic>
        <p:pic>
          <p:nvPicPr>
            <p:cNvPr id="14" name="Picture 13">
              <a:extLst>
                <a:ext uri="{FF2B5EF4-FFF2-40B4-BE49-F238E27FC236}">
                  <a16:creationId xmlns:a16="http://schemas.microsoft.com/office/drawing/2014/main" id="{BDBDD6C5-0997-2945-99E1-40EEBD1E69F0}"/>
                </a:ext>
              </a:extLst>
            </p:cNvPr>
            <p:cNvPicPr>
              <a:picLocks noChangeAspect="1"/>
            </p:cNvPicPr>
            <p:nvPr/>
          </p:nvPicPr>
          <p:blipFill rotWithShape="1">
            <a:blip r:embed="rId6"/>
            <a:srcRect l="27378"/>
            <a:stretch/>
          </p:blipFill>
          <p:spPr>
            <a:xfrm>
              <a:off x="260837" y="1077016"/>
              <a:ext cx="1143614" cy="1037260"/>
            </a:xfrm>
            <a:prstGeom prst="rect">
              <a:avLst/>
            </a:prstGeom>
          </p:spPr>
        </p:pic>
        <p:sp>
          <p:nvSpPr>
            <p:cNvPr id="15" name="Rectangle 14">
              <a:extLst>
                <a:ext uri="{FF2B5EF4-FFF2-40B4-BE49-F238E27FC236}">
                  <a16:creationId xmlns:a16="http://schemas.microsoft.com/office/drawing/2014/main" id="{019FF09C-8FBC-3C4A-9D93-DFEE95060998}"/>
                </a:ext>
              </a:extLst>
            </p:cNvPr>
            <p:cNvSpPr/>
            <p:nvPr/>
          </p:nvSpPr>
          <p:spPr>
            <a:xfrm>
              <a:off x="8101817" y="1905000"/>
              <a:ext cx="767863" cy="35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14E19AED-3995-4B42-832C-F14B1E36DB85}"/>
              </a:ext>
            </a:extLst>
          </p:cNvPr>
          <p:cNvSpPr>
            <a:spLocks noGrp="1"/>
          </p:cNvSpPr>
          <p:nvPr>
            <p:ph type="sldNum" sz="quarter" idx="12"/>
          </p:nvPr>
        </p:nvSpPr>
        <p:spPr/>
        <p:txBody>
          <a:bodyPr/>
          <a:lstStyle/>
          <a:p>
            <a:fld id="{697C6A73-2795-9C46-AAEF-D77202058275}" type="slidenum">
              <a:rPr lang="en-US" smtClean="0"/>
              <a:t>13</a:t>
            </a:fld>
            <a:endParaRPr lang="en-US"/>
          </a:p>
        </p:txBody>
      </p:sp>
    </p:spTree>
    <p:extLst>
      <p:ext uri="{BB962C8B-B14F-4D97-AF65-F5344CB8AC3E}">
        <p14:creationId xmlns:p14="http://schemas.microsoft.com/office/powerpoint/2010/main" val="3335398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77D3-2043-324A-BA6C-36BAC219DB90}"/>
              </a:ext>
            </a:extLst>
          </p:cNvPr>
          <p:cNvSpPr>
            <a:spLocks noGrp="1"/>
          </p:cNvSpPr>
          <p:nvPr>
            <p:ph type="title"/>
          </p:nvPr>
        </p:nvSpPr>
        <p:spPr>
          <a:xfrm>
            <a:off x="678233" y="129707"/>
            <a:ext cx="10515600" cy="1325563"/>
          </a:xfrm>
        </p:spPr>
        <p:txBody>
          <a:bodyPr>
            <a:normAutofit/>
          </a:bodyPr>
          <a:lstStyle/>
          <a:p>
            <a:r>
              <a:rPr lang="en-US" altLang="en-US" sz="3600" b="1">
                <a:solidFill>
                  <a:srgbClr val="043464"/>
                </a:solidFill>
                <a:latin typeface="Calibri" panose="020F0502020204030204" pitchFamily="34" charset="0"/>
                <a:cs typeface="Calibri" panose="020F0502020204030204" pitchFamily="34" charset="0"/>
                <a:sym typeface="Arial"/>
              </a:rPr>
              <a:t>Organized data offers new opportunities</a:t>
            </a:r>
            <a:endParaRPr lang="en-US" sz="3600" b="1">
              <a:solidFill>
                <a:srgbClr val="043464"/>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07C6DEF-BE18-EE48-814A-7DA251877812}"/>
              </a:ext>
            </a:extLst>
          </p:cNvPr>
          <p:cNvSpPr/>
          <p:nvPr/>
        </p:nvSpPr>
        <p:spPr>
          <a:xfrm>
            <a:off x="0" y="1358153"/>
            <a:ext cx="12192000" cy="32272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a:extLst>
              <a:ext uri="{FF2B5EF4-FFF2-40B4-BE49-F238E27FC236}">
                <a16:creationId xmlns:a16="http://schemas.microsoft.com/office/drawing/2014/main" id="{EB552ACE-B259-EE4A-ACA6-80B951FE5A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449" y="1784202"/>
            <a:ext cx="2617787" cy="1747838"/>
          </a:xfrm>
          <a:prstGeom prst="rect">
            <a:avLst/>
          </a:prstGeom>
          <a:noFill/>
          <a:ln w="5080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9">
            <a:extLst>
              <a:ext uri="{FF2B5EF4-FFF2-40B4-BE49-F238E27FC236}">
                <a16:creationId xmlns:a16="http://schemas.microsoft.com/office/drawing/2014/main" id="{3C9EB530-9B46-FB4A-A0AE-A64D4896BD59}"/>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947" y="1784202"/>
            <a:ext cx="2619375" cy="1751013"/>
          </a:xfrm>
          <a:prstGeom prst="rect">
            <a:avLst/>
          </a:prstGeom>
          <a:noFill/>
          <a:ln w="5080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1">
            <a:extLst>
              <a:ext uri="{FF2B5EF4-FFF2-40B4-BE49-F238E27FC236}">
                <a16:creationId xmlns:a16="http://schemas.microsoft.com/office/drawing/2014/main" id="{04C319C8-92E1-3944-817E-EEC5C050B84D}"/>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465" y="1786584"/>
            <a:ext cx="2620962" cy="1749425"/>
          </a:xfrm>
          <a:prstGeom prst="rect">
            <a:avLst/>
          </a:prstGeom>
          <a:noFill/>
          <a:ln w="5080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1">
            <a:extLst>
              <a:ext uri="{FF2B5EF4-FFF2-40B4-BE49-F238E27FC236}">
                <a16:creationId xmlns:a16="http://schemas.microsoft.com/office/drawing/2014/main" id="{8D9F7F8B-BAEE-F441-BD45-198779E71F57}"/>
              </a:ext>
            </a:extLst>
          </p:cNvPr>
          <p:cNvSpPr txBox="1">
            <a:spLocks noChangeArrowheads="1"/>
          </p:cNvSpPr>
          <p:nvPr/>
        </p:nvSpPr>
        <p:spPr bwMode="auto">
          <a:xfrm>
            <a:off x="736318" y="3671740"/>
            <a:ext cx="2911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algn="ctr">
              <a:buClrTx/>
              <a:buFontTx/>
              <a:buNone/>
            </a:pPr>
            <a:r>
              <a:rPr lang="en-US" altLang="en-US" sz="1600">
                <a:solidFill>
                  <a:schemeClr val="bg1"/>
                </a:solidFill>
                <a:latin typeface="Imago" pitchFamily="34" charset="0"/>
              </a:rPr>
              <a:t>Leveraging potential from new scale and diversity of data types </a:t>
            </a:r>
          </a:p>
        </p:txBody>
      </p:sp>
      <p:sp>
        <p:nvSpPr>
          <p:cNvPr id="9" name="TextBox 8">
            <a:extLst>
              <a:ext uri="{FF2B5EF4-FFF2-40B4-BE49-F238E27FC236}">
                <a16:creationId xmlns:a16="http://schemas.microsoft.com/office/drawing/2014/main" id="{3F64E150-1EE1-F142-86F4-76D04B19E90D}"/>
              </a:ext>
            </a:extLst>
          </p:cNvPr>
          <p:cNvSpPr txBox="1">
            <a:spLocks noChangeArrowheads="1"/>
          </p:cNvSpPr>
          <p:nvPr/>
        </p:nvSpPr>
        <p:spPr bwMode="auto">
          <a:xfrm>
            <a:off x="4706372" y="3674915"/>
            <a:ext cx="2617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algn="ctr">
              <a:buClrTx/>
              <a:buFontTx/>
              <a:buNone/>
            </a:pPr>
            <a:r>
              <a:rPr lang="en-US" altLang="en-US" sz="1600">
                <a:solidFill>
                  <a:schemeClr val="bg1"/>
                </a:solidFill>
                <a:latin typeface="Imago" pitchFamily="34" charset="0"/>
              </a:rPr>
              <a:t>Personalizing care based on deeper understanding</a:t>
            </a:r>
          </a:p>
        </p:txBody>
      </p:sp>
      <p:sp>
        <p:nvSpPr>
          <p:cNvPr id="10" name="TextBox 10">
            <a:extLst>
              <a:ext uri="{FF2B5EF4-FFF2-40B4-BE49-F238E27FC236}">
                <a16:creationId xmlns:a16="http://schemas.microsoft.com/office/drawing/2014/main" id="{C2AE78FE-07DE-274A-B3DB-15CFC0EAA19A}"/>
              </a:ext>
            </a:extLst>
          </p:cNvPr>
          <p:cNvSpPr txBox="1">
            <a:spLocks noChangeArrowheads="1"/>
          </p:cNvSpPr>
          <p:nvPr/>
        </p:nvSpPr>
        <p:spPr bwMode="auto">
          <a:xfrm>
            <a:off x="8415895" y="3675709"/>
            <a:ext cx="2777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algn="ctr">
              <a:buClrTx/>
              <a:buFontTx/>
              <a:buNone/>
            </a:pPr>
            <a:r>
              <a:rPr lang="en-US" altLang="en-US" sz="1600" dirty="0">
                <a:solidFill>
                  <a:schemeClr val="bg1"/>
                </a:solidFill>
                <a:latin typeface="Imago" pitchFamily="34" charset="0"/>
              </a:rPr>
              <a:t>Expanding data access and findability to generate insights</a:t>
            </a:r>
          </a:p>
        </p:txBody>
      </p:sp>
      <p:sp>
        <p:nvSpPr>
          <p:cNvPr id="3" name="TextBox 2">
            <a:extLst>
              <a:ext uri="{FF2B5EF4-FFF2-40B4-BE49-F238E27FC236}">
                <a16:creationId xmlns:a16="http://schemas.microsoft.com/office/drawing/2014/main" id="{D7AD60E9-3698-DB4E-B573-1798592DC6E0}"/>
              </a:ext>
            </a:extLst>
          </p:cNvPr>
          <p:cNvSpPr txBox="1"/>
          <p:nvPr/>
        </p:nvSpPr>
        <p:spPr>
          <a:xfrm>
            <a:off x="897449" y="4785364"/>
            <a:ext cx="11129457" cy="1938992"/>
          </a:xfrm>
          <a:prstGeom prst="rect">
            <a:avLst/>
          </a:prstGeom>
          <a:noFill/>
        </p:spPr>
        <p:txBody>
          <a:bodyPr wrap="none" rtlCol="0">
            <a:spAutoFit/>
          </a:bodyPr>
          <a:lstStyle/>
          <a:p>
            <a:r>
              <a:rPr lang="en-US" sz="2400" dirty="0"/>
              <a:t>Enables enhanced</a:t>
            </a:r>
          </a:p>
          <a:p>
            <a:pPr marL="285750" indent="-285750">
              <a:buFont typeface="Arial" panose="020B0604020202020204" pitchFamily="34" charset="0"/>
              <a:buChar char="•"/>
            </a:pPr>
            <a:r>
              <a:rPr lang="en-US" sz="2400" dirty="0"/>
              <a:t>Reverse translation: deepening understanding of diseases</a:t>
            </a:r>
          </a:p>
          <a:p>
            <a:pPr marL="285750" indent="-285750">
              <a:buFont typeface="Arial" panose="020B0604020202020204" pitchFamily="34" charset="0"/>
              <a:buChar char="•"/>
            </a:pPr>
            <a:r>
              <a:rPr lang="en-US" sz="2400" dirty="0"/>
              <a:t>Translational research: developing biomarkers and new endpoints</a:t>
            </a:r>
          </a:p>
          <a:p>
            <a:pPr marL="285750" indent="-285750">
              <a:buFont typeface="Arial" panose="020B0604020202020204" pitchFamily="34" charset="0"/>
              <a:buChar char="•"/>
            </a:pPr>
            <a:r>
              <a:rPr lang="en-US" sz="2400" dirty="0"/>
              <a:t>Predictive modeling: access to new indications, and personalized healthcare solutions</a:t>
            </a:r>
          </a:p>
          <a:p>
            <a:endParaRPr lang="en-US" sz="2400" dirty="0"/>
          </a:p>
        </p:txBody>
      </p:sp>
      <p:sp>
        <p:nvSpPr>
          <p:cNvPr id="11" name="Slide Number Placeholder 10">
            <a:extLst>
              <a:ext uri="{FF2B5EF4-FFF2-40B4-BE49-F238E27FC236}">
                <a16:creationId xmlns:a16="http://schemas.microsoft.com/office/drawing/2014/main" id="{0CF7D94B-A5E2-974F-85EB-DB5CC14A5949}"/>
              </a:ext>
            </a:extLst>
          </p:cNvPr>
          <p:cNvSpPr>
            <a:spLocks noGrp="1"/>
          </p:cNvSpPr>
          <p:nvPr>
            <p:ph type="sldNum" sz="quarter" idx="12"/>
          </p:nvPr>
        </p:nvSpPr>
        <p:spPr/>
        <p:txBody>
          <a:bodyPr/>
          <a:lstStyle/>
          <a:p>
            <a:fld id="{697C6A73-2795-9C46-AAEF-D77202058275}" type="slidenum">
              <a:rPr lang="en-US" smtClean="0"/>
              <a:t>14</a:t>
            </a:fld>
            <a:endParaRPr lang="en-US"/>
          </a:p>
        </p:txBody>
      </p:sp>
    </p:spTree>
    <p:extLst>
      <p:ext uri="{BB962C8B-B14F-4D97-AF65-F5344CB8AC3E}">
        <p14:creationId xmlns:p14="http://schemas.microsoft.com/office/powerpoint/2010/main" val="305968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F013-E74B-A847-B585-F4F5587015A7}"/>
              </a:ext>
            </a:extLst>
          </p:cNvPr>
          <p:cNvSpPr>
            <a:spLocks noGrp="1"/>
          </p:cNvSpPr>
          <p:nvPr>
            <p:ph type="title"/>
          </p:nvPr>
        </p:nvSpPr>
        <p:spPr>
          <a:xfrm>
            <a:off x="838200" y="320675"/>
            <a:ext cx="10515600" cy="1325563"/>
          </a:xfrm>
        </p:spPr>
        <p:txBody>
          <a:bodyPr>
            <a:normAutofit/>
          </a:bodyPr>
          <a:lstStyle/>
          <a:p>
            <a:r>
              <a:rPr lang="en-US" sz="3600" b="1">
                <a:latin typeface="Calibri" panose="020F0502020204030204" pitchFamily="34" charset="0"/>
                <a:cs typeface="Calibri" panose="020F0502020204030204" pitchFamily="34" charset="0"/>
              </a:rPr>
              <a:t>The Reign of Data is Beginning</a:t>
            </a:r>
            <a:br>
              <a:rPr lang="en-US" sz="3600"/>
            </a:br>
            <a:r>
              <a:rPr lang="en-US" sz="2200" i="1"/>
              <a:t>where rapid data-driven insights and automating manual processes becomes essential</a:t>
            </a:r>
            <a:r>
              <a:rPr lang="en-US" sz="2200"/>
              <a:t>*</a:t>
            </a:r>
            <a:endParaRPr lang="en-US" sz="3600"/>
          </a:p>
        </p:txBody>
      </p:sp>
      <p:sp>
        <p:nvSpPr>
          <p:cNvPr id="6" name="TextBox 5">
            <a:extLst>
              <a:ext uri="{FF2B5EF4-FFF2-40B4-BE49-F238E27FC236}">
                <a16:creationId xmlns:a16="http://schemas.microsoft.com/office/drawing/2014/main" id="{4B10BA76-FA51-E44A-A0EF-0027BF7FF5C7}"/>
              </a:ext>
            </a:extLst>
          </p:cNvPr>
          <p:cNvSpPr txBox="1"/>
          <p:nvPr/>
        </p:nvSpPr>
        <p:spPr>
          <a:xfrm>
            <a:off x="372972" y="6091675"/>
            <a:ext cx="10483186" cy="369332"/>
          </a:xfrm>
          <a:prstGeom prst="rect">
            <a:avLst/>
          </a:prstGeom>
          <a:noFill/>
        </p:spPr>
        <p:txBody>
          <a:bodyPr wrap="square" rtlCol="0">
            <a:spAutoFit/>
          </a:bodyPr>
          <a:lstStyle/>
          <a:p>
            <a:r>
              <a:rPr lang="en-US"/>
              <a:t>* Deloitte (2018), Unlocking R&amp;D Productivity, Measuring the return from pharmaceutical innovation 2018</a:t>
            </a:r>
          </a:p>
        </p:txBody>
      </p:sp>
      <p:sp>
        <p:nvSpPr>
          <p:cNvPr id="4" name="Slide Number Placeholder 3">
            <a:extLst>
              <a:ext uri="{FF2B5EF4-FFF2-40B4-BE49-F238E27FC236}">
                <a16:creationId xmlns:a16="http://schemas.microsoft.com/office/drawing/2014/main" id="{32C8E541-7675-2542-9D26-D286F83DDC24}"/>
              </a:ext>
            </a:extLst>
          </p:cNvPr>
          <p:cNvSpPr>
            <a:spLocks noGrp="1"/>
          </p:cNvSpPr>
          <p:nvPr>
            <p:ph type="sldNum" sz="quarter" idx="12"/>
          </p:nvPr>
        </p:nvSpPr>
        <p:spPr/>
        <p:txBody>
          <a:bodyPr/>
          <a:lstStyle/>
          <a:p>
            <a:fld id="{697C6A73-2795-9C46-AAEF-D77202058275}" type="slidenum">
              <a:rPr lang="en-US" smtClean="0"/>
              <a:t>15</a:t>
            </a:fld>
            <a:endParaRPr lang="en-US"/>
          </a:p>
        </p:txBody>
      </p:sp>
      <p:grpSp>
        <p:nvGrpSpPr>
          <p:cNvPr id="8" name="Group 7">
            <a:extLst>
              <a:ext uri="{FF2B5EF4-FFF2-40B4-BE49-F238E27FC236}">
                <a16:creationId xmlns:a16="http://schemas.microsoft.com/office/drawing/2014/main" id="{A0DE9489-FF90-E34F-91F1-C64FF0B62902}"/>
              </a:ext>
            </a:extLst>
          </p:cNvPr>
          <p:cNvGrpSpPr/>
          <p:nvPr/>
        </p:nvGrpSpPr>
        <p:grpSpPr>
          <a:xfrm>
            <a:off x="3722217" y="1767279"/>
            <a:ext cx="6086198" cy="4589071"/>
            <a:chOff x="2082034" y="2217963"/>
            <a:chExt cx="6086198" cy="4589072"/>
          </a:xfrm>
        </p:grpSpPr>
        <p:pic>
          <p:nvPicPr>
            <p:cNvPr id="9" name="Picture 3" descr="sivvus-impossible-triangle.png">
              <a:extLst>
                <a:ext uri="{FF2B5EF4-FFF2-40B4-BE49-F238E27FC236}">
                  <a16:creationId xmlns:a16="http://schemas.microsoft.com/office/drawing/2014/main" id="{31EA8C92-4CBE-D845-9A78-33A2646129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8401267">
              <a:off x="2051318" y="2671722"/>
              <a:ext cx="4284765" cy="398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a:extLst>
                <a:ext uri="{FF2B5EF4-FFF2-40B4-BE49-F238E27FC236}">
                  <a16:creationId xmlns:a16="http://schemas.microsoft.com/office/drawing/2014/main" id="{E01340F8-FADF-E643-A7E5-FEF3779F79A4}"/>
                </a:ext>
              </a:extLst>
            </p:cNvPr>
            <p:cNvSpPr txBox="1">
              <a:spLocks noChangeArrowheads="1"/>
            </p:cNvSpPr>
            <p:nvPr/>
          </p:nvSpPr>
          <p:spPr bwMode="auto">
            <a:xfrm rot="17986639">
              <a:off x="933322" y="3366675"/>
              <a:ext cx="2759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Imago" charset="0"/>
                  <a:ea typeface="MS PGothic" charset="0"/>
                  <a:cs typeface="MS PGothic" charset="0"/>
                </a:defRPr>
              </a:lvl1pPr>
              <a:lvl2pPr marL="742950" indent="-285750" eaLnBrk="0" hangingPunct="0">
                <a:defRPr sz="2400">
                  <a:solidFill>
                    <a:schemeClr val="tx1"/>
                  </a:solidFill>
                  <a:latin typeface="Imago" charset="0"/>
                  <a:ea typeface="MS PGothic" charset="0"/>
                  <a:cs typeface="MS PGothic" charset="0"/>
                </a:defRPr>
              </a:lvl2pPr>
              <a:lvl3pPr marL="1143000" indent="-228600" eaLnBrk="0" hangingPunct="0">
                <a:defRPr sz="2400">
                  <a:solidFill>
                    <a:schemeClr val="tx1"/>
                  </a:solidFill>
                  <a:latin typeface="Imago" charset="0"/>
                  <a:ea typeface="MS PGothic" charset="0"/>
                  <a:cs typeface="MS PGothic" charset="0"/>
                </a:defRPr>
              </a:lvl3pPr>
              <a:lvl4pPr marL="1600200" indent="-228600" eaLnBrk="0" hangingPunct="0">
                <a:defRPr sz="2400">
                  <a:solidFill>
                    <a:schemeClr val="tx1"/>
                  </a:solidFill>
                  <a:latin typeface="Imago" charset="0"/>
                  <a:ea typeface="MS PGothic" charset="0"/>
                  <a:cs typeface="MS PGothic" charset="0"/>
                </a:defRPr>
              </a:lvl4pPr>
              <a:lvl5pPr marL="2057400" indent="-228600" eaLnBrk="0" hangingPunct="0">
                <a:defRPr sz="2400">
                  <a:solidFill>
                    <a:schemeClr val="tx1"/>
                  </a:solidFill>
                  <a:latin typeface="Imag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Imag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Imag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Imag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Imago" charset="0"/>
                  <a:ea typeface="MS PGothic" charset="0"/>
                  <a:cs typeface="MS PGothic" charset="0"/>
                </a:defRPr>
              </a:lvl9pPr>
            </a:lstStyle>
            <a:p>
              <a:pPr eaLnBrk="1" hangingPunct="1"/>
              <a:r>
                <a:rPr lang="en-US" b="1"/>
                <a:t>Research Science</a:t>
              </a:r>
            </a:p>
          </p:txBody>
        </p:sp>
        <p:sp>
          <p:nvSpPr>
            <p:cNvPr id="11" name="TextBox 4">
              <a:extLst>
                <a:ext uri="{FF2B5EF4-FFF2-40B4-BE49-F238E27FC236}">
                  <a16:creationId xmlns:a16="http://schemas.microsoft.com/office/drawing/2014/main" id="{AB6E1D45-D363-3F48-8DA5-F0A0BBDD47F7}"/>
                </a:ext>
              </a:extLst>
            </p:cNvPr>
            <p:cNvSpPr txBox="1">
              <a:spLocks noChangeArrowheads="1"/>
            </p:cNvSpPr>
            <p:nvPr/>
          </p:nvSpPr>
          <p:spPr bwMode="auto">
            <a:xfrm>
              <a:off x="2889687" y="5807136"/>
              <a:ext cx="24048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Imago" charset="0"/>
                  <a:ea typeface="MS PGothic" charset="0"/>
                  <a:cs typeface="MS PGothic" charset="0"/>
                </a:defRPr>
              </a:lvl1pPr>
              <a:lvl2pPr marL="742950" indent="-285750" eaLnBrk="0" hangingPunct="0">
                <a:defRPr sz="2400">
                  <a:solidFill>
                    <a:schemeClr val="tx1"/>
                  </a:solidFill>
                  <a:latin typeface="Imago" charset="0"/>
                  <a:ea typeface="MS PGothic" charset="0"/>
                  <a:cs typeface="MS PGothic" charset="0"/>
                </a:defRPr>
              </a:lvl2pPr>
              <a:lvl3pPr marL="1143000" indent="-228600" eaLnBrk="0" hangingPunct="0">
                <a:defRPr sz="2400">
                  <a:solidFill>
                    <a:schemeClr val="tx1"/>
                  </a:solidFill>
                  <a:latin typeface="Imago" charset="0"/>
                  <a:ea typeface="MS PGothic" charset="0"/>
                  <a:cs typeface="MS PGothic" charset="0"/>
                </a:defRPr>
              </a:lvl3pPr>
              <a:lvl4pPr marL="1600200" indent="-228600" eaLnBrk="0" hangingPunct="0">
                <a:defRPr sz="2400">
                  <a:solidFill>
                    <a:schemeClr val="tx1"/>
                  </a:solidFill>
                  <a:latin typeface="Imago" charset="0"/>
                  <a:ea typeface="MS PGothic" charset="0"/>
                  <a:cs typeface="MS PGothic" charset="0"/>
                </a:defRPr>
              </a:lvl4pPr>
              <a:lvl5pPr marL="2057400" indent="-228600" eaLnBrk="0" hangingPunct="0">
                <a:defRPr sz="2400">
                  <a:solidFill>
                    <a:schemeClr val="tx1"/>
                  </a:solidFill>
                  <a:latin typeface="Imag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Imag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Imag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Imag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Imago" charset="0"/>
                  <a:ea typeface="MS PGothic" charset="0"/>
                  <a:cs typeface="MS PGothic" charset="0"/>
                </a:defRPr>
              </a:lvl9pPr>
            </a:lstStyle>
            <a:p>
              <a:pPr eaLnBrk="1" hangingPunct="1"/>
              <a:r>
                <a:rPr lang="en-US" sz="2800" b="1">
                  <a:solidFill>
                    <a:srgbClr val="0070C0"/>
                  </a:solidFill>
                </a:rPr>
                <a:t>Data Science</a:t>
              </a:r>
            </a:p>
          </p:txBody>
        </p:sp>
        <p:sp>
          <p:nvSpPr>
            <p:cNvPr id="12" name="TextBox 4">
              <a:extLst>
                <a:ext uri="{FF2B5EF4-FFF2-40B4-BE49-F238E27FC236}">
                  <a16:creationId xmlns:a16="http://schemas.microsoft.com/office/drawing/2014/main" id="{ECBECE22-41F2-F346-AF1A-675418BD54AD}"/>
                </a:ext>
              </a:extLst>
            </p:cNvPr>
            <p:cNvSpPr txBox="1">
              <a:spLocks noChangeArrowheads="1"/>
            </p:cNvSpPr>
            <p:nvPr/>
          </p:nvSpPr>
          <p:spPr bwMode="auto">
            <a:xfrm>
              <a:off x="5975394" y="2687845"/>
              <a:ext cx="2192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Imago" charset="0"/>
                  <a:ea typeface="MS PGothic" charset="0"/>
                  <a:cs typeface="MS PGothic" charset="0"/>
                </a:defRPr>
              </a:lvl1pPr>
              <a:lvl2pPr marL="742950" indent="-285750" eaLnBrk="0" hangingPunct="0">
                <a:defRPr sz="2400">
                  <a:solidFill>
                    <a:schemeClr val="tx1"/>
                  </a:solidFill>
                  <a:latin typeface="Imago" charset="0"/>
                  <a:ea typeface="MS PGothic" charset="0"/>
                  <a:cs typeface="MS PGothic" charset="0"/>
                </a:defRPr>
              </a:lvl2pPr>
              <a:lvl3pPr marL="1143000" indent="-228600" eaLnBrk="0" hangingPunct="0">
                <a:defRPr sz="2400">
                  <a:solidFill>
                    <a:schemeClr val="tx1"/>
                  </a:solidFill>
                  <a:latin typeface="Imago" charset="0"/>
                  <a:ea typeface="MS PGothic" charset="0"/>
                  <a:cs typeface="MS PGothic" charset="0"/>
                </a:defRPr>
              </a:lvl3pPr>
              <a:lvl4pPr marL="1600200" indent="-228600" eaLnBrk="0" hangingPunct="0">
                <a:defRPr sz="2400">
                  <a:solidFill>
                    <a:schemeClr val="tx1"/>
                  </a:solidFill>
                  <a:latin typeface="Imago" charset="0"/>
                  <a:ea typeface="MS PGothic" charset="0"/>
                  <a:cs typeface="MS PGothic" charset="0"/>
                </a:defRPr>
              </a:lvl4pPr>
              <a:lvl5pPr marL="2057400" indent="-228600" eaLnBrk="0" hangingPunct="0">
                <a:defRPr sz="2400">
                  <a:solidFill>
                    <a:schemeClr val="tx1"/>
                  </a:solidFill>
                  <a:latin typeface="Imag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Imag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Imag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Imag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Imago" charset="0"/>
                  <a:ea typeface="MS PGothic" charset="0"/>
                  <a:cs typeface="MS PGothic" charset="0"/>
                </a:defRPr>
              </a:lvl9pPr>
            </a:lstStyle>
            <a:p>
              <a:pPr eaLnBrk="1" hangingPunct="1"/>
              <a:r>
                <a:rPr lang="en-US" sz="3600">
                  <a:solidFill>
                    <a:srgbClr val="FFFFFF"/>
                  </a:solidFill>
                </a:rPr>
                <a:t>EDIS/RSI</a:t>
              </a:r>
            </a:p>
          </p:txBody>
        </p:sp>
      </p:grpSp>
      <p:sp>
        <p:nvSpPr>
          <p:cNvPr id="13" name="TextBox 4">
            <a:extLst>
              <a:ext uri="{FF2B5EF4-FFF2-40B4-BE49-F238E27FC236}">
                <a16:creationId xmlns:a16="http://schemas.microsoft.com/office/drawing/2014/main" id="{CB51AA2D-7583-9443-A075-6038C77325E5}"/>
              </a:ext>
            </a:extLst>
          </p:cNvPr>
          <p:cNvSpPr txBox="1">
            <a:spLocks noChangeArrowheads="1"/>
          </p:cNvSpPr>
          <p:nvPr/>
        </p:nvSpPr>
        <p:spPr bwMode="auto">
          <a:xfrm rot="3618488">
            <a:off x="6020900" y="2905951"/>
            <a:ext cx="2571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Imago" charset="0"/>
                <a:ea typeface="MS PGothic" charset="0"/>
                <a:cs typeface="MS PGothic" charset="0"/>
              </a:defRPr>
            </a:lvl1pPr>
            <a:lvl2pPr marL="742950" indent="-285750" eaLnBrk="0" hangingPunct="0">
              <a:defRPr sz="2400">
                <a:solidFill>
                  <a:schemeClr val="tx1"/>
                </a:solidFill>
                <a:latin typeface="Imago" charset="0"/>
                <a:ea typeface="MS PGothic" charset="0"/>
                <a:cs typeface="MS PGothic" charset="0"/>
              </a:defRPr>
            </a:lvl2pPr>
            <a:lvl3pPr marL="1143000" indent="-228600" eaLnBrk="0" hangingPunct="0">
              <a:defRPr sz="2400">
                <a:solidFill>
                  <a:schemeClr val="tx1"/>
                </a:solidFill>
                <a:latin typeface="Imago" charset="0"/>
                <a:ea typeface="MS PGothic" charset="0"/>
                <a:cs typeface="MS PGothic" charset="0"/>
              </a:defRPr>
            </a:lvl3pPr>
            <a:lvl4pPr marL="1600200" indent="-228600" eaLnBrk="0" hangingPunct="0">
              <a:defRPr sz="2400">
                <a:solidFill>
                  <a:schemeClr val="tx1"/>
                </a:solidFill>
                <a:latin typeface="Imago" charset="0"/>
                <a:ea typeface="MS PGothic" charset="0"/>
                <a:cs typeface="MS PGothic" charset="0"/>
              </a:defRPr>
            </a:lvl4pPr>
            <a:lvl5pPr marL="2057400" indent="-228600" eaLnBrk="0" hangingPunct="0">
              <a:defRPr sz="2400">
                <a:solidFill>
                  <a:schemeClr val="tx1"/>
                </a:solidFill>
                <a:latin typeface="Imag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Imag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Imag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Imag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Imago" charset="0"/>
                <a:ea typeface="MS PGothic" charset="0"/>
                <a:cs typeface="MS PGothic" charset="0"/>
              </a:defRPr>
            </a:lvl9pPr>
          </a:lstStyle>
          <a:p>
            <a:pPr eaLnBrk="1" hangingPunct="1"/>
            <a:r>
              <a:rPr lang="en-US" b="1"/>
              <a:t>Medical Science</a:t>
            </a:r>
          </a:p>
        </p:txBody>
      </p:sp>
    </p:spTree>
    <p:extLst>
      <p:ext uri="{BB962C8B-B14F-4D97-AF65-F5344CB8AC3E}">
        <p14:creationId xmlns:p14="http://schemas.microsoft.com/office/powerpoint/2010/main" val="100833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F013-E74B-A847-B585-F4F5587015A7}"/>
              </a:ext>
            </a:extLst>
          </p:cNvPr>
          <p:cNvSpPr>
            <a:spLocks noGrp="1"/>
          </p:cNvSpPr>
          <p:nvPr>
            <p:ph type="title"/>
          </p:nvPr>
        </p:nvSpPr>
        <p:spPr>
          <a:xfrm>
            <a:off x="838200" y="141288"/>
            <a:ext cx="10515600" cy="1325563"/>
          </a:xfrm>
        </p:spPr>
        <p:txBody>
          <a:bodyPr>
            <a:normAutofit/>
          </a:bodyPr>
          <a:lstStyle/>
          <a:p>
            <a:r>
              <a:rPr lang="en-US" sz="3600" b="1">
                <a:latin typeface="Calibri" panose="020F0502020204030204" pitchFamily="34" charset="0"/>
                <a:cs typeface="Calibri" panose="020F0502020204030204" pitchFamily="34" charset="0"/>
              </a:rPr>
              <a:t>Being Ready to Step Up to Lead</a:t>
            </a:r>
            <a:endParaRPr lang="en-US" sz="3600"/>
          </a:p>
        </p:txBody>
      </p:sp>
      <p:sp>
        <p:nvSpPr>
          <p:cNvPr id="3" name="Content Placeholder 2">
            <a:extLst>
              <a:ext uri="{FF2B5EF4-FFF2-40B4-BE49-F238E27FC236}">
                <a16:creationId xmlns:a16="http://schemas.microsoft.com/office/drawing/2014/main" id="{A9E7309B-8981-6F4E-B5B5-1E438093767A}"/>
              </a:ext>
            </a:extLst>
          </p:cNvPr>
          <p:cNvSpPr>
            <a:spLocks noGrp="1"/>
          </p:cNvSpPr>
          <p:nvPr>
            <p:ph idx="1"/>
          </p:nvPr>
        </p:nvSpPr>
        <p:spPr>
          <a:xfrm>
            <a:off x="635000" y="1317748"/>
            <a:ext cx="10515600" cy="4351338"/>
          </a:xfrm>
        </p:spPr>
        <p:txBody>
          <a:bodyPr>
            <a:normAutofit fontScale="92500" lnSpcReduction="20000"/>
          </a:bodyPr>
          <a:lstStyle/>
          <a:p>
            <a:r>
              <a:rPr lang="en-US" sz="3200"/>
              <a:t>Data Science Leadership</a:t>
            </a:r>
          </a:p>
          <a:p>
            <a:pPr lvl="1"/>
            <a:r>
              <a:rPr lang="en-US" sz="2800"/>
              <a:t>Quality data sources</a:t>
            </a:r>
          </a:p>
          <a:p>
            <a:pPr lvl="1"/>
            <a:r>
              <a:rPr lang="en-US" sz="2800"/>
              <a:t>Platforms</a:t>
            </a:r>
          </a:p>
          <a:p>
            <a:pPr lvl="1"/>
            <a:r>
              <a:rPr lang="en-US" sz="2800"/>
              <a:t>Data and Information Pipelines</a:t>
            </a:r>
          </a:p>
          <a:p>
            <a:pPr lvl="1"/>
            <a:r>
              <a:rPr lang="en-US" sz="2800"/>
              <a:t>Analytical methods</a:t>
            </a:r>
          </a:p>
          <a:p>
            <a:pPr lvl="1"/>
            <a:r>
              <a:rPr lang="en-US" sz="2800"/>
              <a:t>Technology</a:t>
            </a:r>
            <a:endParaRPr lang="en-US" sz="3200"/>
          </a:p>
          <a:p>
            <a:pPr marL="0" indent="0">
              <a:buNone/>
            </a:pPr>
            <a:endParaRPr lang="en-US" sz="3200"/>
          </a:p>
          <a:p>
            <a:r>
              <a:rPr lang="en-US" sz="3200"/>
              <a:t>Drug Development Leadership</a:t>
            </a:r>
          </a:p>
          <a:p>
            <a:pPr lvl="1"/>
            <a:r>
              <a:rPr lang="en-US" sz="2800"/>
              <a:t>Molecule Team Leaders</a:t>
            </a:r>
          </a:p>
          <a:p>
            <a:pPr lvl="1"/>
            <a:r>
              <a:rPr lang="en-US" sz="2800"/>
              <a:t>Disease Area Leaders</a:t>
            </a:r>
          </a:p>
          <a:p>
            <a:pPr lvl="1"/>
            <a:r>
              <a:rPr lang="en-US" sz="2800"/>
              <a:t>Enterprise Leaders</a:t>
            </a:r>
          </a:p>
          <a:p>
            <a:pPr marL="457200" lvl="1" indent="0">
              <a:buNone/>
            </a:pPr>
            <a:endParaRPr lang="en-US" sz="2800"/>
          </a:p>
        </p:txBody>
      </p:sp>
      <p:sp>
        <p:nvSpPr>
          <p:cNvPr id="4" name="Slide Number Placeholder 3">
            <a:extLst>
              <a:ext uri="{FF2B5EF4-FFF2-40B4-BE49-F238E27FC236}">
                <a16:creationId xmlns:a16="http://schemas.microsoft.com/office/drawing/2014/main" id="{A736791B-D5EF-5D4D-AAC9-5D3EC98772CC}"/>
              </a:ext>
            </a:extLst>
          </p:cNvPr>
          <p:cNvSpPr>
            <a:spLocks noGrp="1"/>
          </p:cNvSpPr>
          <p:nvPr>
            <p:ph type="sldNum" sz="quarter" idx="12"/>
          </p:nvPr>
        </p:nvSpPr>
        <p:spPr/>
        <p:txBody>
          <a:bodyPr/>
          <a:lstStyle/>
          <a:p>
            <a:fld id="{697C6A73-2795-9C46-AAEF-D77202058275}" type="slidenum">
              <a:rPr lang="en-US" smtClean="0"/>
              <a:t>16</a:t>
            </a:fld>
            <a:endParaRPr lang="en-US"/>
          </a:p>
        </p:txBody>
      </p:sp>
      <p:pic>
        <p:nvPicPr>
          <p:cNvPr id="5" name="Picture 2" descr="https://lh6.googleusercontent.com/vHl69fq22KptiTjz7oN8YsfRKQ1C-L76qJNfUD7fFIaCalLFWvUqESOjwcUf7YruxQd71rCIkmtidwe5BADFiUUe7XBJ18WKwyvI_cCj-_7BWUAdyOboWdQOUF5fofSUJXN-__Sv2J0">
            <a:extLst>
              <a:ext uri="{FF2B5EF4-FFF2-40B4-BE49-F238E27FC236}">
                <a16:creationId xmlns:a16="http://schemas.microsoft.com/office/drawing/2014/main" id="{05224A78-E732-D348-9A30-74AAD7A78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436" y="2207418"/>
            <a:ext cx="3025364" cy="202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4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743" y="326145"/>
            <a:ext cx="11360800" cy="1218732"/>
          </a:xfrm>
        </p:spPr>
        <p:txBody>
          <a:bodyPr/>
          <a:lstStyle/>
          <a:p>
            <a:r>
              <a:rPr lang="en-US" sz="3600" b="1">
                <a:latin typeface="Calibri" panose="020F0502020204030204" pitchFamily="34" charset="0"/>
                <a:cs typeface="Calibri" panose="020F0502020204030204" pitchFamily="34" charset="0"/>
              </a:rPr>
              <a:t>Essential Ingredients for the Future</a:t>
            </a:r>
            <a:br>
              <a:rPr lang="en-US" sz="3600" b="1">
                <a:latin typeface="Calibri" panose="020F0502020204030204" pitchFamily="34" charset="0"/>
                <a:cs typeface="Calibri" panose="020F0502020204030204" pitchFamily="34" charset="0"/>
              </a:rPr>
            </a:br>
            <a:endParaRPr lang="en-US" sz="3600" i="1">
              <a:latin typeface="Calibri" panose="020F0502020204030204" pitchFamily="34" charset="0"/>
              <a:cs typeface="Calibri" panose="020F0502020204030204" pitchFamily="34" charset="0"/>
            </a:endParaRPr>
          </a:p>
        </p:txBody>
      </p:sp>
      <p:sp>
        <p:nvSpPr>
          <p:cNvPr id="4" name="Text Placeholder 3"/>
          <p:cNvSpPr>
            <a:spLocks noGrp="1"/>
          </p:cNvSpPr>
          <p:nvPr>
            <p:ph type="body" idx="1"/>
          </p:nvPr>
        </p:nvSpPr>
        <p:spPr>
          <a:xfrm>
            <a:off x="1687045" y="1544877"/>
            <a:ext cx="8634195" cy="4543551"/>
          </a:xfrm>
        </p:spPr>
        <p:txBody>
          <a:bodyPr/>
          <a:lstStyle/>
          <a:p>
            <a:pPr marL="457189">
              <a:spcBef>
                <a:spcPts val="600"/>
              </a:spcBef>
              <a:buFont typeface="+mj-lt"/>
              <a:buAutoNum type="arabicPeriod"/>
            </a:pPr>
            <a:r>
              <a:rPr lang="en-US" b="1">
                <a:solidFill>
                  <a:srgbClr val="000099"/>
                </a:solidFill>
                <a:latin typeface="Calibri" panose="020F0502020204030204" pitchFamily="34" charset="0"/>
                <a:ea typeface="Calibri" panose="020F0502020204030204" pitchFamily="34" charset="0"/>
                <a:cs typeface="Calibri" panose="020F0502020204030204" pitchFamily="34" charset="0"/>
              </a:rPr>
              <a:t>Effective and Flexible Drug Development Data Ecosystem </a:t>
            </a:r>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 from data creation/acquisition through interpretation/communication; from infrastructure/tools/automation through security/data lifecycle management </a:t>
            </a:r>
            <a:br>
              <a:rPr lang="en-US">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189">
              <a:spcBef>
                <a:spcPts val="600"/>
              </a:spcBef>
              <a:buFont typeface="+mj-lt"/>
              <a:buAutoNum type="arabicPeriod"/>
            </a:pPr>
            <a:r>
              <a:rPr lang="en-US" b="1">
                <a:solidFill>
                  <a:srgbClr val="000099"/>
                </a:solidFill>
                <a:latin typeface="Calibri" panose="020F0502020204030204" pitchFamily="34" charset="0"/>
                <a:ea typeface="Calibri" panose="020F0502020204030204" pitchFamily="34" charset="0"/>
                <a:cs typeface="Calibri" panose="020F0502020204030204" pitchFamily="34" charset="0"/>
              </a:rPr>
              <a:t>Creating environments where Data Scientists will thrive </a:t>
            </a:r>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 in high demand in many industries, academia, government</a:t>
            </a:r>
          </a:p>
          <a:p>
            <a:pPr marL="457189">
              <a:spcBef>
                <a:spcPts val="600"/>
              </a:spcBef>
              <a:buFont typeface="+mj-lt"/>
              <a:buAutoNum type="arabicPeriod"/>
            </a:pPr>
            <a:endParaRPr 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189">
              <a:spcBef>
                <a:spcPts val="600"/>
              </a:spcBef>
              <a:buFont typeface="+mj-lt"/>
              <a:buAutoNum type="arabicPeriod"/>
            </a:pPr>
            <a:r>
              <a:rPr lang="en-US" b="1">
                <a:solidFill>
                  <a:srgbClr val="000099"/>
                </a:solidFill>
                <a:latin typeface="Calibri" panose="020F0502020204030204" pitchFamily="34" charset="0"/>
                <a:ea typeface="Calibri" panose="020F0502020204030204" pitchFamily="34" charset="0"/>
                <a:cs typeface="Calibri" panose="020F0502020204030204" pitchFamily="34" charset="0"/>
              </a:rPr>
              <a:t>Enable Data Scientists to best work with rest of business for maximal value </a:t>
            </a:r>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 requires data scientists to be more influential; requires increasing “data knowledge” of non data scientists</a:t>
            </a:r>
            <a:endParaRPr lang="en-US" sz="2000">
              <a:solidFill>
                <a:schemeClr val="tx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8546" t="30862" r="46687" b="16492"/>
          <a:stretch/>
        </p:blipFill>
        <p:spPr>
          <a:xfrm>
            <a:off x="605270" y="4720899"/>
            <a:ext cx="894779" cy="901687"/>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73600" r="560" b="54631"/>
          <a:stretch/>
        </p:blipFill>
        <p:spPr>
          <a:xfrm>
            <a:off x="605270" y="1737739"/>
            <a:ext cx="914400" cy="903076"/>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14840" r="15078"/>
          <a:stretch/>
        </p:blipFill>
        <p:spPr>
          <a:xfrm>
            <a:off x="615080" y="3368827"/>
            <a:ext cx="894779" cy="895651"/>
          </a:xfrm>
          <a:prstGeom prst="rect">
            <a:avLst/>
          </a:prstGeom>
        </p:spPr>
      </p:pic>
      <p:sp>
        <p:nvSpPr>
          <p:cNvPr id="5" name="Slide Number Placeholder 4">
            <a:extLst>
              <a:ext uri="{FF2B5EF4-FFF2-40B4-BE49-F238E27FC236}">
                <a16:creationId xmlns:a16="http://schemas.microsoft.com/office/drawing/2014/main" id="{4297C811-5179-6A41-94DC-FBA1C77883EC}"/>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418093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3D417E-FB40-CC46-B1CB-6E04C7CE2BAF}"/>
              </a:ext>
            </a:extLst>
          </p:cNvPr>
          <p:cNvPicPr>
            <a:picLocks noGrp="1" noChangeAspect="1"/>
          </p:cNvPicPr>
          <p:nvPr>
            <p:ph idx="1"/>
          </p:nvPr>
        </p:nvPicPr>
        <p:blipFill>
          <a:blip r:embed="rId2"/>
          <a:stretch>
            <a:fillRect/>
          </a:stretch>
        </p:blipFill>
        <p:spPr>
          <a:xfrm>
            <a:off x="1968500" y="470401"/>
            <a:ext cx="7924800" cy="5974849"/>
          </a:xfrm>
          <a:prstGeom prst="rect">
            <a:avLst/>
          </a:prstGeom>
        </p:spPr>
      </p:pic>
      <p:sp>
        <p:nvSpPr>
          <p:cNvPr id="2" name="Slide Number Placeholder 1">
            <a:extLst>
              <a:ext uri="{FF2B5EF4-FFF2-40B4-BE49-F238E27FC236}">
                <a16:creationId xmlns:a16="http://schemas.microsoft.com/office/drawing/2014/main" id="{CD92D021-DD6D-E04D-A5BD-880CBE48B7DF}"/>
              </a:ext>
            </a:extLst>
          </p:cNvPr>
          <p:cNvSpPr>
            <a:spLocks noGrp="1"/>
          </p:cNvSpPr>
          <p:nvPr>
            <p:ph type="sldNum" sz="quarter" idx="12"/>
          </p:nvPr>
        </p:nvSpPr>
        <p:spPr/>
        <p:txBody>
          <a:bodyPr/>
          <a:lstStyle/>
          <a:p>
            <a:fld id="{697C6A73-2795-9C46-AAEF-D77202058275}" type="slidenum">
              <a:rPr lang="en-US" smtClean="0"/>
              <a:t>18</a:t>
            </a:fld>
            <a:endParaRPr lang="en-US"/>
          </a:p>
        </p:txBody>
      </p:sp>
    </p:spTree>
    <p:extLst>
      <p:ext uri="{BB962C8B-B14F-4D97-AF65-F5344CB8AC3E}">
        <p14:creationId xmlns:p14="http://schemas.microsoft.com/office/powerpoint/2010/main" val="1848586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F013-E74B-A847-B585-F4F5587015A7}"/>
              </a:ext>
            </a:extLst>
          </p:cNvPr>
          <p:cNvSpPr>
            <a:spLocks noGrp="1"/>
          </p:cNvSpPr>
          <p:nvPr>
            <p:ph type="title"/>
          </p:nvPr>
        </p:nvSpPr>
        <p:spPr>
          <a:xfrm>
            <a:off x="838200" y="141288"/>
            <a:ext cx="10515600" cy="1325563"/>
          </a:xfrm>
        </p:spPr>
        <p:txBody>
          <a:bodyPr>
            <a:normAutofit/>
          </a:bodyPr>
          <a:lstStyle/>
          <a:p>
            <a:r>
              <a:rPr lang="en-US" sz="3600" b="1">
                <a:latin typeface="Calibri" panose="020F0502020204030204" pitchFamily="34" charset="0"/>
                <a:cs typeface="Calibri" panose="020F0502020204030204" pitchFamily="34" charset="0"/>
              </a:rPr>
              <a:t>Key Takeaways </a:t>
            </a:r>
            <a:endParaRPr lang="en-US" sz="3600"/>
          </a:p>
        </p:txBody>
      </p:sp>
      <p:sp>
        <p:nvSpPr>
          <p:cNvPr id="3" name="Content Placeholder 2">
            <a:extLst>
              <a:ext uri="{FF2B5EF4-FFF2-40B4-BE49-F238E27FC236}">
                <a16:creationId xmlns:a16="http://schemas.microsoft.com/office/drawing/2014/main" id="{A9E7309B-8981-6F4E-B5B5-1E438093767A}"/>
              </a:ext>
            </a:extLst>
          </p:cNvPr>
          <p:cNvSpPr>
            <a:spLocks noGrp="1"/>
          </p:cNvSpPr>
          <p:nvPr>
            <p:ph idx="1"/>
          </p:nvPr>
        </p:nvSpPr>
        <p:spPr>
          <a:xfrm>
            <a:off x="838200" y="1646238"/>
            <a:ext cx="10515600" cy="4351338"/>
          </a:xfrm>
        </p:spPr>
        <p:txBody>
          <a:bodyPr>
            <a:normAutofit/>
          </a:bodyPr>
          <a:lstStyle/>
          <a:p>
            <a:r>
              <a:rPr lang="en-US" dirty="0"/>
              <a:t>Innovation: Data Scientists continue to expand our value - ultimately translating and accelerating scientific advances to benefit patients</a:t>
            </a:r>
          </a:p>
          <a:p>
            <a:pPr marL="0" indent="0">
              <a:buNone/>
            </a:pPr>
            <a:endParaRPr lang="en-US" dirty="0"/>
          </a:p>
          <a:p>
            <a:r>
              <a:rPr lang="en-US" dirty="0"/>
              <a:t>Data: Quality FAIR data is the fuel for future new healthcare solutions. Will accelerate the continued ascendency of Data Science.</a:t>
            </a:r>
          </a:p>
          <a:p>
            <a:pPr marL="0" indent="0">
              <a:buNone/>
            </a:pPr>
            <a:endParaRPr lang="en-US" dirty="0"/>
          </a:p>
          <a:p>
            <a:r>
              <a:rPr lang="en-US" dirty="0"/>
              <a:t>Leadership: In digital era, excellence in Data Science is now essential – activating Data Science leadership will become even more important going forward (are we ready?)</a:t>
            </a:r>
          </a:p>
        </p:txBody>
      </p:sp>
      <p:sp>
        <p:nvSpPr>
          <p:cNvPr id="4" name="Slide Number Placeholder 3">
            <a:extLst>
              <a:ext uri="{FF2B5EF4-FFF2-40B4-BE49-F238E27FC236}">
                <a16:creationId xmlns:a16="http://schemas.microsoft.com/office/drawing/2014/main" id="{A736791B-D5EF-5D4D-AAC9-5D3EC98772CC}"/>
              </a:ext>
            </a:extLst>
          </p:cNvPr>
          <p:cNvSpPr>
            <a:spLocks noGrp="1"/>
          </p:cNvSpPr>
          <p:nvPr>
            <p:ph type="sldNum" sz="quarter" idx="12"/>
          </p:nvPr>
        </p:nvSpPr>
        <p:spPr/>
        <p:txBody>
          <a:bodyPr/>
          <a:lstStyle/>
          <a:p>
            <a:fld id="{697C6A73-2795-9C46-AAEF-D77202058275}" type="slidenum">
              <a:rPr lang="en-US" smtClean="0"/>
              <a:t>19</a:t>
            </a:fld>
            <a:endParaRPr lang="en-US" dirty="0"/>
          </a:p>
        </p:txBody>
      </p:sp>
    </p:spTree>
    <p:extLst>
      <p:ext uri="{BB962C8B-B14F-4D97-AF65-F5344CB8AC3E}">
        <p14:creationId xmlns:p14="http://schemas.microsoft.com/office/powerpoint/2010/main" val="404220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F013-E74B-A847-B585-F4F5587015A7}"/>
              </a:ext>
            </a:extLst>
          </p:cNvPr>
          <p:cNvSpPr>
            <a:spLocks noGrp="1"/>
          </p:cNvSpPr>
          <p:nvPr>
            <p:ph type="title"/>
          </p:nvPr>
        </p:nvSpPr>
        <p:spPr>
          <a:xfrm>
            <a:off x="838200" y="141288"/>
            <a:ext cx="10515600" cy="1325563"/>
          </a:xfrm>
        </p:spPr>
        <p:txBody>
          <a:bodyPr>
            <a:normAutofit/>
          </a:bodyPr>
          <a:lstStyle/>
          <a:p>
            <a:r>
              <a:rPr lang="en-US" sz="3600" b="1">
                <a:latin typeface="Calibri" panose="020F0502020204030204" pitchFamily="34" charset="0"/>
                <a:cs typeface="Calibri" panose="020F0502020204030204" pitchFamily="34" charset="0"/>
              </a:rPr>
              <a:t>Key Takeaways </a:t>
            </a:r>
            <a:endParaRPr lang="en-US" sz="3600"/>
          </a:p>
        </p:txBody>
      </p:sp>
      <p:sp>
        <p:nvSpPr>
          <p:cNvPr id="3" name="Content Placeholder 2">
            <a:extLst>
              <a:ext uri="{FF2B5EF4-FFF2-40B4-BE49-F238E27FC236}">
                <a16:creationId xmlns:a16="http://schemas.microsoft.com/office/drawing/2014/main" id="{A9E7309B-8981-6F4E-B5B5-1E438093767A}"/>
              </a:ext>
            </a:extLst>
          </p:cNvPr>
          <p:cNvSpPr>
            <a:spLocks noGrp="1"/>
          </p:cNvSpPr>
          <p:nvPr>
            <p:ph idx="1"/>
          </p:nvPr>
        </p:nvSpPr>
        <p:spPr>
          <a:xfrm>
            <a:off x="838200" y="1646238"/>
            <a:ext cx="10515600" cy="4351338"/>
          </a:xfrm>
        </p:spPr>
        <p:txBody>
          <a:bodyPr>
            <a:normAutofit/>
          </a:bodyPr>
          <a:lstStyle/>
          <a:p>
            <a:r>
              <a:rPr lang="en-US" dirty="0"/>
              <a:t>Innovation: Data Scientists continue to expand our value - ultimately translating and accelerating scientific advances to benefit patients</a:t>
            </a:r>
          </a:p>
          <a:p>
            <a:pPr marL="0" indent="0">
              <a:buNone/>
            </a:pPr>
            <a:endParaRPr lang="en-US" dirty="0"/>
          </a:p>
          <a:p>
            <a:r>
              <a:rPr lang="en-US" dirty="0"/>
              <a:t>Data: Quality FAIR data is the fuel for future new healthcare solutions. Will accelerate the continued ascendency of Data Science.</a:t>
            </a:r>
          </a:p>
          <a:p>
            <a:pPr marL="0" indent="0">
              <a:buNone/>
            </a:pPr>
            <a:endParaRPr lang="en-US" dirty="0"/>
          </a:p>
          <a:p>
            <a:r>
              <a:rPr lang="en-US" dirty="0"/>
              <a:t>Leadership: In digital era, excellence in Data Science is now essential – activating Data Science leadership will become even more important going forward (are we ready?)</a:t>
            </a:r>
          </a:p>
        </p:txBody>
      </p:sp>
      <p:sp>
        <p:nvSpPr>
          <p:cNvPr id="4" name="Slide Number Placeholder 3">
            <a:extLst>
              <a:ext uri="{FF2B5EF4-FFF2-40B4-BE49-F238E27FC236}">
                <a16:creationId xmlns:a16="http://schemas.microsoft.com/office/drawing/2014/main" id="{A736791B-D5EF-5D4D-AAC9-5D3EC98772CC}"/>
              </a:ext>
            </a:extLst>
          </p:cNvPr>
          <p:cNvSpPr>
            <a:spLocks noGrp="1"/>
          </p:cNvSpPr>
          <p:nvPr>
            <p:ph type="sldNum" sz="quarter" idx="12"/>
          </p:nvPr>
        </p:nvSpPr>
        <p:spPr/>
        <p:txBody>
          <a:bodyPr/>
          <a:lstStyle/>
          <a:p>
            <a:fld id="{697C6A73-2795-9C46-AAEF-D77202058275}" type="slidenum">
              <a:rPr lang="en-US" smtClean="0"/>
              <a:t>2</a:t>
            </a:fld>
            <a:endParaRPr lang="en-US" dirty="0"/>
          </a:p>
        </p:txBody>
      </p:sp>
    </p:spTree>
    <p:extLst>
      <p:ext uri="{BB962C8B-B14F-4D97-AF65-F5344CB8AC3E}">
        <p14:creationId xmlns:p14="http://schemas.microsoft.com/office/powerpoint/2010/main" val="3468408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5" name="Object 1" hidden="1"/>
          <p:cNvGraphicFramePr>
            <a:graphicFrameLocks noChangeAspect="1"/>
          </p:cNvGraphicFramePr>
          <p:nvPr>
            <p:custDataLst>
              <p:tags r:id="rId2"/>
            </p:custDataLst>
          </p:nvPr>
        </p:nvGraphicFramePr>
        <p:xfrm>
          <a:off x="1525592" y="1685"/>
          <a:ext cx="1587" cy="3175"/>
        </p:xfrm>
        <a:graphic>
          <a:graphicData uri="http://schemas.openxmlformats.org/presentationml/2006/ole">
            <mc:AlternateContent xmlns:mc="http://schemas.openxmlformats.org/markup-compatibility/2006">
              <mc:Choice xmlns:v="urn:schemas-microsoft-com:vml" Requires="v">
                <p:oleObj spid="_x0000_s1107" name="think-cell Slide" r:id="rId5" imgW="38100" imgH="38100" progId="TCLayout.ActiveDocument.1">
                  <p:embed/>
                </p:oleObj>
              </mc:Choice>
              <mc:Fallback>
                <p:oleObj name="think-cell Slide" r:id="rId5" imgW="38100" imgH="38100" progId="TCLayout.ActiveDocument.1">
                  <p:embed/>
                  <p:pic>
                    <p:nvPicPr>
                      <p:cNvPr id="108545"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92" y="1685"/>
                        <a:ext cx="1587"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shpEndCoverShape"/>
          <p:cNvSpPr txBox="1">
            <a:spLocks noChangeArrowheads="1"/>
          </p:cNvSpPr>
          <p:nvPr/>
        </p:nvSpPr>
        <p:spPr bwMode="white">
          <a:xfrm>
            <a:off x="1522412" y="6843717"/>
            <a:ext cx="41276" cy="4603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000">
                <a:solidFill>
                  <a:schemeClr val="tx1"/>
                </a:solidFill>
                <a:latin typeface="Imago" charset="0"/>
                <a:ea typeface="MS PGothic" charset="0"/>
                <a:cs typeface="MS PGothic" charset="0"/>
              </a:defRPr>
            </a:lvl1pPr>
            <a:lvl2pPr marL="742950" indent="-285750">
              <a:defRPr sz="2000">
                <a:solidFill>
                  <a:schemeClr val="tx1"/>
                </a:solidFill>
                <a:latin typeface="Imago" charset="0"/>
                <a:ea typeface="MS PGothic" charset="0"/>
                <a:cs typeface="MS PGothic" charset="0"/>
              </a:defRPr>
            </a:lvl2pPr>
            <a:lvl3pPr marL="1143000" indent="-228600">
              <a:defRPr sz="2000">
                <a:solidFill>
                  <a:schemeClr val="tx1"/>
                </a:solidFill>
                <a:latin typeface="Imago" charset="0"/>
                <a:ea typeface="MS PGothic" charset="0"/>
                <a:cs typeface="MS PGothic" charset="0"/>
              </a:defRPr>
            </a:lvl3pPr>
            <a:lvl4pPr marL="1600200" indent="-228600">
              <a:defRPr sz="2000">
                <a:solidFill>
                  <a:schemeClr val="tx1"/>
                </a:solidFill>
                <a:latin typeface="Imago" charset="0"/>
                <a:ea typeface="MS PGothic" charset="0"/>
                <a:cs typeface="MS PGothic" charset="0"/>
              </a:defRPr>
            </a:lvl4pPr>
            <a:lvl5pPr marL="2057400" indent="-228600">
              <a:defRPr sz="2000">
                <a:solidFill>
                  <a:schemeClr val="tx1"/>
                </a:solidFill>
                <a:latin typeface="Imago" charset="0"/>
                <a:ea typeface="MS PGothic" charset="0"/>
                <a:cs typeface="MS PGothic" charset="0"/>
              </a:defRPr>
            </a:lvl5pPr>
            <a:lvl6pPr marL="2514600" indent="-228600">
              <a:defRPr sz="2000">
                <a:solidFill>
                  <a:schemeClr val="tx1"/>
                </a:solidFill>
                <a:latin typeface="Imago" charset="0"/>
                <a:ea typeface="MS PGothic" charset="0"/>
                <a:cs typeface="MS PGothic" charset="0"/>
              </a:defRPr>
            </a:lvl6pPr>
            <a:lvl7pPr marL="2971800" indent="-228600">
              <a:defRPr sz="2000">
                <a:solidFill>
                  <a:schemeClr val="tx1"/>
                </a:solidFill>
                <a:latin typeface="Imago" charset="0"/>
                <a:ea typeface="MS PGothic" charset="0"/>
                <a:cs typeface="MS PGothic" charset="0"/>
              </a:defRPr>
            </a:lvl7pPr>
            <a:lvl8pPr marL="3429000" indent="-228600">
              <a:defRPr sz="2000">
                <a:solidFill>
                  <a:schemeClr val="tx1"/>
                </a:solidFill>
                <a:latin typeface="Imago" charset="0"/>
                <a:ea typeface="MS PGothic" charset="0"/>
                <a:cs typeface="MS PGothic" charset="0"/>
              </a:defRPr>
            </a:lvl8pPr>
            <a:lvl9pPr marL="3886200" indent="-228600">
              <a:defRPr sz="2000">
                <a:solidFill>
                  <a:schemeClr val="tx1"/>
                </a:solidFill>
                <a:latin typeface="Imago" charset="0"/>
                <a:ea typeface="MS PGothic" charset="0"/>
                <a:cs typeface="MS PGothic" charset="0"/>
              </a:defRPr>
            </a:lvl9pPr>
          </a:lstStyle>
          <a:p>
            <a:pPr>
              <a:spcBef>
                <a:spcPct val="50000"/>
              </a:spcBef>
              <a:defRPr/>
            </a:pPr>
            <a:endParaRPr lang="en-US" sz="1800">
              <a:cs typeface="Arial" charset="0"/>
            </a:endParaRPr>
          </a:p>
        </p:txBody>
      </p:sp>
      <p:sp>
        <p:nvSpPr>
          <p:cNvPr id="50180" name="Content Placeholder 2"/>
          <p:cNvSpPr>
            <a:spLocks noGrp="1"/>
          </p:cNvSpPr>
          <p:nvPr>
            <p:ph idx="1"/>
          </p:nvPr>
        </p:nvSpPr>
        <p:spPr>
          <a:xfrm>
            <a:off x="1739900" y="2925763"/>
            <a:ext cx="8712200" cy="1009651"/>
          </a:xfrm>
        </p:spPr>
        <p:txBody>
          <a:bodyPr anchor="ctr"/>
          <a:lstStyle/>
          <a:p>
            <a:pPr marL="0" indent="0" algn="ctr">
              <a:buNone/>
              <a:defRPr/>
            </a:pPr>
            <a:r>
              <a:rPr lang="en-US" sz="4500" b="1" i="1">
                <a:solidFill>
                  <a:srgbClr val="0082DA"/>
                </a:solidFill>
                <a:latin typeface="Minion" charset="0"/>
                <a:ea typeface="MS PGothic" charset="0"/>
              </a:rPr>
              <a:t>Doing now what patients need next</a:t>
            </a:r>
            <a:endParaRPr lang="en-US" sz="4500" b="1">
              <a:solidFill>
                <a:srgbClr val="0082DA"/>
              </a:solidFill>
              <a:ea typeface="MS PGothic" charset="0"/>
            </a:endParaRPr>
          </a:p>
        </p:txBody>
      </p:sp>
      <p:sp>
        <p:nvSpPr>
          <p:cNvPr id="108548" name="shpEndTranslation" hidden="1"/>
          <p:cNvSpPr>
            <a:spLocks noChangeArrowheads="1"/>
          </p:cNvSpPr>
          <p:nvPr/>
        </p:nvSpPr>
        <p:spPr bwMode="auto">
          <a:xfrm>
            <a:off x="1825636" y="6094414"/>
            <a:ext cx="42195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endParaRPr lang="en-US" sz="1100"/>
          </a:p>
        </p:txBody>
      </p:sp>
      <p:sp>
        <p:nvSpPr>
          <p:cNvPr id="3" name="Rectangle 2">
            <a:extLst>
              <a:ext uri="{FF2B5EF4-FFF2-40B4-BE49-F238E27FC236}">
                <a16:creationId xmlns:a16="http://schemas.microsoft.com/office/drawing/2014/main" id="{FA36BA48-4C95-C946-83E8-B5847FD39CB3}"/>
              </a:ext>
            </a:extLst>
          </p:cNvPr>
          <p:cNvSpPr/>
          <p:nvPr/>
        </p:nvSpPr>
        <p:spPr>
          <a:xfrm>
            <a:off x="5977217" y="3244334"/>
            <a:ext cx="237566" cy="369332"/>
          </a:xfrm>
          <a:prstGeom prst="rect">
            <a:avLst/>
          </a:prstGeom>
        </p:spPr>
        <p:txBody>
          <a:bodyPr wrap="none">
            <a:spAutoFit/>
          </a:bodyPr>
          <a:lstStyle/>
          <a:p>
            <a:r>
              <a:rPr lang="en-US"/>
              <a:t> </a:t>
            </a:r>
          </a:p>
        </p:txBody>
      </p:sp>
      <p:sp>
        <p:nvSpPr>
          <p:cNvPr id="2" name="Slide Number Placeholder 1">
            <a:extLst>
              <a:ext uri="{FF2B5EF4-FFF2-40B4-BE49-F238E27FC236}">
                <a16:creationId xmlns:a16="http://schemas.microsoft.com/office/drawing/2014/main" id="{20AFBD90-E16B-BC4B-AC68-9FC39E1A7304}"/>
              </a:ext>
            </a:extLst>
          </p:cNvPr>
          <p:cNvSpPr>
            <a:spLocks noGrp="1"/>
          </p:cNvSpPr>
          <p:nvPr>
            <p:ph type="sldNum" sz="quarter" idx="12"/>
          </p:nvPr>
        </p:nvSpPr>
        <p:spPr/>
        <p:txBody>
          <a:bodyPr/>
          <a:lstStyle/>
          <a:p>
            <a:fld id="{697C6A73-2795-9C46-AAEF-D77202058275}" type="slidenum">
              <a:rPr lang="en-US" smtClean="0"/>
              <a:t>20</a:t>
            </a:fld>
            <a:endParaRPr lang="en-US"/>
          </a:p>
        </p:txBody>
      </p:sp>
    </p:spTree>
    <p:extLst>
      <p:ext uri="{BB962C8B-B14F-4D97-AF65-F5344CB8AC3E}">
        <p14:creationId xmlns:p14="http://schemas.microsoft.com/office/powerpoint/2010/main" val="236685922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5">
            <a:extLst>
              <a:ext uri="{FF2B5EF4-FFF2-40B4-BE49-F238E27FC236}">
                <a16:creationId xmlns:a16="http://schemas.microsoft.com/office/drawing/2014/main" id="{0A29B7D6-C306-ED4F-8DA1-1B4219911E77}"/>
              </a:ext>
            </a:extLst>
          </p:cNvPr>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FF9E859-725A-EC47-A064-9B00562EFD29}" type="slidenum">
              <a:rPr lang="en-US" altLang="en-US" sz="1400"/>
              <a:pPr>
                <a:spcBef>
                  <a:spcPct val="0"/>
                </a:spcBef>
                <a:buFontTx/>
                <a:buNone/>
              </a:pPr>
              <a:t>21</a:t>
            </a:fld>
            <a:endParaRPr lang="en-US" altLang="en-US" sz="1400"/>
          </a:p>
        </p:txBody>
      </p:sp>
      <p:sp>
        <p:nvSpPr>
          <p:cNvPr id="45058" name="Rectangle 2">
            <a:extLst>
              <a:ext uri="{FF2B5EF4-FFF2-40B4-BE49-F238E27FC236}">
                <a16:creationId xmlns:a16="http://schemas.microsoft.com/office/drawing/2014/main" id="{5B90EEA7-7897-C547-B0E4-217BF3721D5F}"/>
              </a:ext>
            </a:extLst>
          </p:cNvPr>
          <p:cNvSpPr>
            <a:spLocks noGrp="1" noChangeArrowheads="1"/>
          </p:cNvSpPr>
          <p:nvPr>
            <p:ph type="title"/>
          </p:nvPr>
        </p:nvSpPr>
        <p:spPr>
          <a:xfrm>
            <a:off x="838200" y="349250"/>
            <a:ext cx="7772400" cy="838200"/>
          </a:xfrm>
        </p:spPr>
        <p:txBody>
          <a:bodyPr/>
          <a:lstStyle/>
          <a:p>
            <a:pPr eaLnBrk="1" hangingPunct="1"/>
            <a:r>
              <a:rPr lang="en-US" altLang="en-US" sz="3600" b="1" dirty="0">
                <a:latin typeface="+mn-lt"/>
              </a:rPr>
              <a:t>What is “Success”?</a:t>
            </a:r>
          </a:p>
        </p:txBody>
      </p:sp>
      <p:sp>
        <p:nvSpPr>
          <p:cNvPr id="45059" name="Rectangle 3">
            <a:extLst>
              <a:ext uri="{FF2B5EF4-FFF2-40B4-BE49-F238E27FC236}">
                <a16:creationId xmlns:a16="http://schemas.microsoft.com/office/drawing/2014/main" id="{47A64675-7ABE-2C42-A444-5D0FA07B9D9B}"/>
              </a:ext>
            </a:extLst>
          </p:cNvPr>
          <p:cNvSpPr>
            <a:spLocks noGrp="1" noChangeArrowheads="1"/>
          </p:cNvSpPr>
          <p:nvPr>
            <p:ph type="body" idx="1"/>
          </p:nvPr>
        </p:nvSpPr>
        <p:spPr>
          <a:xfrm>
            <a:off x="663387" y="1295400"/>
            <a:ext cx="9789459" cy="4114800"/>
          </a:xfrm>
        </p:spPr>
        <p:txBody>
          <a:bodyPr>
            <a:normAutofit/>
          </a:bodyPr>
          <a:lstStyle/>
          <a:p>
            <a:pPr eaLnBrk="1" hangingPunct="1">
              <a:lnSpc>
                <a:spcPct val="90000"/>
              </a:lnSpc>
            </a:pPr>
            <a:r>
              <a:rPr lang="en-US" altLang="en-US" dirty="0"/>
              <a:t>Maximizing impact you can have on company and our constituents </a:t>
            </a:r>
          </a:p>
          <a:p>
            <a:pPr marL="0" indent="0" eaLnBrk="1" hangingPunct="1">
              <a:lnSpc>
                <a:spcPct val="90000"/>
              </a:lnSpc>
              <a:buNone/>
            </a:pPr>
            <a:endParaRPr lang="en-US" altLang="en-US" dirty="0"/>
          </a:p>
          <a:p>
            <a:pPr eaLnBrk="1" hangingPunct="1">
              <a:lnSpc>
                <a:spcPct val="90000"/>
              </a:lnSpc>
            </a:pPr>
            <a:r>
              <a:rPr lang="en-US" altLang="en-US" dirty="0"/>
              <a:t>Increasing breadth and diversity of experiences you can choose to have in your career</a:t>
            </a:r>
          </a:p>
          <a:p>
            <a:pPr eaLnBrk="1" hangingPunct="1">
              <a:lnSpc>
                <a:spcPct val="90000"/>
              </a:lnSpc>
            </a:pPr>
            <a:endParaRPr lang="en-US" altLang="en-US" dirty="0"/>
          </a:p>
        </p:txBody>
      </p:sp>
    </p:spTree>
    <p:extLst>
      <p:ext uri="{BB962C8B-B14F-4D97-AF65-F5344CB8AC3E}">
        <p14:creationId xmlns:p14="http://schemas.microsoft.com/office/powerpoint/2010/main" val="51353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a:extLst>
              <a:ext uri="{FF2B5EF4-FFF2-40B4-BE49-F238E27FC236}">
                <a16:creationId xmlns:a16="http://schemas.microsoft.com/office/drawing/2014/main" id="{0907AE3C-D487-C54E-AA0A-EFDAAB595AEE}"/>
              </a:ext>
            </a:extLst>
          </p:cNvPr>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931D364-BFC1-4545-9552-4B65A7931949}" type="slidenum">
              <a:rPr lang="en-US" altLang="en-US" sz="1400"/>
              <a:pPr>
                <a:spcBef>
                  <a:spcPct val="0"/>
                </a:spcBef>
                <a:buFontTx/>
                <a:buNone/>
              </a:pPr>
              <a:t>22</a:t>
            </a:fld>
            <a:endParaRPr lang="en-US" altLang="en-US" sz="1400"/>
          </a:p>
        </p:txBody>
      </p:sp>
      <p:sp>
        <p:nvSpPr>
          <p:cNvPr id="46082" name="Rectangle 2">
            <a:extLst>
              <a:ext uri="{FF2B5EF4-FFF2-40B4-BE49-F238E27FC236}">
                <a16:creationId xmlns:a16="http://schemas.microsoft.com/office/drawing/2014/main" id="{34298FFA-EFDC-9A43-BD26-AB04D2FBE168}"/>
              </a:ext>
            </a:extLst>
          </p:cNvPr>
          <p:cNvSpPr>
            <a:spLocks noGrp="1" noChangeArrowheads="1"/>
          </p:cNvSpPr>
          <p:nvPr>
            <p:ph type="title"/>
          </p:nvPr>
        </p:nvSpPr>
        <p:spPr>
          <a:xfrm>
            <a:off x="838200" y="197223"/>
            <a:ext cx="7772400" cy="838200"/>
          </a:xfrm>
        </p:spPr>
        <p:txBody>
          <a:bodyPr/>
          <a:lstStyle/>
          <a:p>
            <a:pPr eaLnBrk="1" hangingPunct="1"/>
            <a:r>
              <a:rPr lang="en-US" altLang="en-US" sz="3600" b="1" dirty="0">
                <a:latin typeface="+mn-lt"/>
              </a:rPr>
              <a:t>Keys to Success</a:t>
            </a:r>
          </a:p>
        </p:txBody>
      </p:sp>
      <p:sp>
        <p:nvSpPr>
          <p:cNvPr id="46083" name="Rectangle 3">
            <a:extLst>
              <a:ext uri="{FF2B5EF4-FFF2-40B4-BE49-F238E27FC236}">
                <a16:creationId xmlns:a16="http://schemas.microsoft.com/office/drawing/2014/main" id="{71DB0590-2458-A242-B4C5-B3DF017D2738}"/>
              </a:ext>
            </a:extLst>
          </p:cNvPr>
          <p:cNvSpPr>
            <a:spLocks noGrp="1" noChangeArrowheads="1"/>
          </p:cNvSpPr>
          <p:nvPr>
            <p:ph type="body" idx="1"/>
          </p:nvPr>
        </p:nvSpPr>
        <p:spPr>
          <a:xfrm>
            <a:off x="838200" y="1295400"/>
            <a:ext cx="8991600" cy="4114800"/>
          </a:xfrm>
        </p:spPr>
        <p:txBody>
          <a:bodyPr>
            <a:normAutofit/>
          </a:bodyPr>
          <a:lstStyle/>
          <a:p>
            <a:pPr eaLnBrk="1" hangingPunct="1">
              <a:buFontTx/>
              <a:buNone/>
            </a:pPr>
            <a:r>
              <a:rPr lang="en-US" altLang="en-US" dirty="0"/>
              <a:t>All tips focus on the following must-haves: </a:t>
            </a:r>
          </a:p>
          <a:p>
            <a:pPr eaLnBrk="1" hangingPunct="1">
              <a:buFontTx/>
              <a:buNone/>
            </a:pPr>
            <a:endParaRPr lang="en-US" altLang="en-US" dirty="0"/>
          </a:p>
          <a:p>
            <a:pPr lvl="1" eaLnBrk="1" hangingPunct="1"/>
            <a:r>
              <a:rPr lang="en-US" altLang="en-US" sz="2800" dirty="0"/>
              <a:t>Personal motivation (sense of purpose)</a:t>
            </a:r>
          </a:p>
          <a:p>
            <a:pPr marL="457200" lvl="1" indent="0" eaLnBrk="1" hangingPunct="1">
              <a:buNone/>
            </a:pPr>
            <a:endParaRPr lang="en-US" altLang="en-US" sz="2800" dirty="0"/>
          </a:p>
          <a:p>
            <a:pPr lvl="1" eaLnBrk="1" hangingPunct="1"/>
            <a:r>
              <a:rPr lang="en-US" altLang="en-US" sz="2800" dirty="0"/>
              <a:t>Developing and maintaining credibility</a:t>
            </a:r>
          </a:p>
          <a:p>
            <a:pPr marL="457200" lvl="1" indent="0" eaLnBrk="1" hangingPunct="1">
              <a:buNone/>
            </a:pPr>
            <a:endParaRPr lang="en-US" altLang="en-US" sz="2800" dirty="0"/>
          </a:p>
          <a:p>
            <a:pPr lvl="1" eaLnBrk="1" hangingPunct="1"/>
            <a:r>
              <a:rPr lang="en-US" altLang="en-US" sz="2800" dirty="0"/>
              <a:t>Building capabilities to influence</a:t>
            </a:r>
          </a:p>
        </p:txBody>
      </p:sp>
    </p:spTree>
    <p:extLst>
      <p:ext uri="{BB962C8B-B14F-4D97-AF65-F5344CB8AC3E}">
        <p14:creationId xmlns:p14="http://schemas.microsoft.com/office/powerpoint/2010/main" val="1574446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a:extLst>
              <a:ext uri="{FF2B5EF4-FFF2-40B4-BE49-F238E27FC236}">
                <a16:creationId xmlns:a16="http://schemas.microsoft.com/office/drawing/2014/main" id="{FEF45D88-1778-9A4E-8559-CB6D77D25103}"/>
              </a:ext>
            </a:extLst>
          </p:cNvPr>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913F563-EAA2-E94E-94B4-E954A37441AA}" type="slidenum">
              <a:rPr lang="en-US" altLang="en-US" sz="1400"/>
              <a:pPr>
                <a:spcBef>
                  <a:spcPct val="0"/>
                </a:spcBef>
                <a:buFontTx/>
                <a:buNone/>
              </a:pPr>
              <a:t>23</a:t>
            </a:fld>
            <a:endParaRPr lang="en-US" altLang="en-US" sz="1400"/>
          </a:p>
        </p:txBody>
      </p:sp>
      <p:sp>
        <p:nvSpPr>
          <p:cNvPr id="48130" name="Rectangle 2">
            <a:extLst>
              <a:ext uri="{FF2B5EF4-FFF2-40B4-BE49-F238E27FC236}">
                <a16:creationId xmlns:a16="http://schemas.microsoft.com/office/drawing/2014/main" id="{640B2615-E01F-B849-8CF3-48D53C27D4CE}"/>
              </a:ext>
            </a:extLst>
          </p:cNvPr>
          <p:cNvSpPr>
            <a:spLocks noGrp="1" noChangeArrowheads="1"/>
          </p:cNvSpPr>
          <p:nvPr>
            <p:ph type="title"/>
          </p:nvPr>
        </p:nvSpPr>
        <p:spPr>
          <a:xfrm>
            <a:off x="1098177" y="304800"/>
            <a:ext cx="7772400" cy="609600"/>
          </a:xfrm>
        </p:spPr>
        <p:txBody>
          <a:bodyPr>
            <a:normAutofit/>
          </a:bodyPr>
          <a:lstStyle/>
          <a:p>
            <a:pPr eaLnBrk="1" hangingPunct="1"/>
            <a:r>
              <a:rPr lang="en-US" altLang="en-US" sz="3600" b="1" dirty="0">
                <a:latin typeface="+mn-lt"/>
              </a:rPr>
              <a:t>10 Tips for Success</a:t>
            </a:r>
          </a:p>
        </p:txBody>
      </p:sp>
      <p:sp>
        <p:nvSpPr>
          <p:cNvPr id="48131" name="Rectangle 3">
            <a:extLst>
              <a:ext uri="{FF2B5EF4-FFF2-40B4-BE49-F238E27FC236}">
                <a16:creationId xmlns:a16="http://schemas.microsoft.com/office/drawing/2014/main" id="{72BBCB70-9540-3744-BF35-1E66DC84E111}"/>
              </a:ext>
            </a:extLst>
          </p:cNvPr>
          <p:cNvSpPr>
            <a:spLocks noGrp="1" noChangeArrowheads="1"/>
          </p:cNvSpPr>
          <p:nvPr>
            <p:ph type="body" idx="1"/>
          </p:nvPr>
        </p:nvSpPr>
        <p:spPr>
          <a:xfrm>
            <a:off x="735107" y="1273174"/>
            <a:ext cx="11062446" cy="5083176"/>
          </a:xfrm>
        </p:spPr>
        <p:txBody>
          <a:bodyPr>
            <a:normAutofit lnSpcReduction="10000"/>
          </a:bodyPr>
          <a:lstStyle/>
          <a:p>
            <a:pPr marL="609600" indent="-609600">
              <a:buFontTx/>
              <a:buAutoNum type="arabicPeriod"/>
            </a:pPr>
            <a:r>
              <a:rPr lang="en-US" altLang="en-US" sz="2400" dirty="0"/>
              <a:t>Act as if you are running your own business </a:t>
            </a:r>
          </a:p>
          <a:p>
            <a:pPr marL="609600" indent="-609600">
              <a:buFontTx/>
              <a:buAutoNum type="arabicPeriod"/>
            </a:pPr>
            <a:r>
              <a:rPr lang="en-US" altLang="en-US" sz="2400" dirty="0"/>
              <a:t>Demonstrate intellectual curiosity of a scientist</a:t>
            </a:r>
          </a:p>
          <a:p>
            <a:pPr marL="609600" indent="-609600">
              <a:buFontTx/>
              <a:buAutoNum type="arabicPeriod"/>
            </a:pPr>
            <a:r>
              <a:rPr lang="en-US" altLang="en-US" sz="2400" dirty="0"/>
              <a:t>Build trust and open lines of communication</a:t>
            </a:r>
          </a:p>
          <a:p>
            <a:pPr marL="609600" indent="-609600">
              <a:buFontTx/>
              <a:buAutoNum type="arabicPeriod"/>
            </a:pPr>
            <a:r>
              <a:rPr lang="en-US" altLang="en-US" sz="2400" dirty="0"/>
              <a:t>Demonstrate ability to consider multiple options and recognize trade-offs (seek context/think broadly)</a:t>
            </a:r>
          </a:p>
          <a:p>
            <a:pPr marL="609600" indent="-609600">
              <a:buFontTx/>
              <a:buAutoNum type="arabicPeriod"/>
            </a:pPr>
            <a:r>
              <a:rPr lang="en-US" altLang="en-US" sz="2400" dirty="0"/>
              <a:t>Get comfortable with ambiguity and change (and adapt)</a:t>
            </a:r>
          </a:p>
          <a:p>
            <a:pPr marL="609600" indent="-609600">
              <a:buFontTx/>
              <a:buAutoNum type="arabicPeriod"/>
            </a:pPr>
            <a:r>
              <a:rPr lang="en-US" altLang="en-US" sz="2400" dirty="0"/>
              <a:t>Make (realistic) commitments </a:t>
            </a:r>
            <a:r>
              <a:rPr lang="en-US" altLang="en-US" sz="2400" u="sng" dirty="0"/>
              <a:t>on your terms</a:t>
            </a:r>
            <a:r>
              <a:rPr lang="en-US" altLang="en-US" sz="2400" dirty="0"/>
              <a:t> &amp; then follow through</a:t>
            </a:r>
          </a:p>
          <a:p>
            <a:pPr marL="609600" indent="-609600">
              <a:buFontTx/>
              <a:buAutoNum type="arabicPeriod"/>
            </a:pPr>
            <a:r>
              <a:rPr lang="en-US" altLang="en-US" sz="2400" dirty="0"/>
              <a:t>Know routinely asked questions during internal/external reviews</a:t>
            </a:r>
          </a:p>
          <a:p>
            <a:pPr marL="609600" indent="-609600">
              <a:buFontTx/>
              <a:buAutoNum type="arabicPeriod"/>
            </a:pPr>
            <a:r>
              <a:rPr lang="en-US" altLang="en-US" sz="2400" dirty="0"/>
              <a:t>Think in terms of your audience &amp; present your headline responses at the right level (Influence)</a:t>
            </a:r>
          </a:p>
          <a:p>
            <a:pPr marL="609600" indent="-609600">
              <a:buFontTx/>
              <a:buAutoNum type="arabicPeriod"/>
            </a:pPr>
            <a:r>
              <a:rPr lang="en-US" altLang="en-US" sz="2400" dirty="0"/>
              <a:t>Do not misrepresent your certainty</a:t>
            </a:r>
          </a:p>
          <a:p>
            <a:pPr marL="609600" indent="-609600">
              <a:buFontTx/>
              <a:buAutoNum type="arabicPeriod"/>
            </a:pPr>
            <a:r>
              <a:rPr lang="en-US" altLang="en-US" sz="2400" dirty="0"/>
              <a:t>Leverage your manager/look for mentors</a:t>
            </a:r>
          </a:p>
          <a:p>
            <a:pPr marL="609600" indent="-609600">
              <a:buFontTx/>
              <a:buAutoNum type="arabicPeriod"/>
            </a:pPr>
            <a:endParaRPr lang="en-US" altLang="en-US" sz="2400" dirty="0"/>
          </a:p>
          <a:p>
            <a:pPr marL="609600" indent="-609600">
              <a:buFontTx/>
              <a:buAutoNum type="arabicPeriod"/>
            </a:pPr>
            <a:endParaRPr lang="en-US" altLang="en-US" sz="2400" dirty="0"/>
          </a:p>
          <a:p>
            <a:pPr marL="609600" indent="-609600">
              <a:buFontTx/>
              <a:buAutoNum type="arabicPeriod" startAt="6"/>
            </a:pPr>
            <a:endParaRPr lang="en-US" altLang="en-US" sz="2400" dirty="0"/>
          </a:p>
        </p:txBody>
      </p:sp>
    </p:spTree>
    <p:extLst>
      <p:ext uri="{BB962C8B-B14F-4D97-AF65-F5344CB8AC3E}">
        <p14:creationId xmlns:p14="http://schemas.microsoft.com/office/powerpoint/2010/main" val="224648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99D2-9C4B-7849-800B-B15189B8CB15}"/>
              </a:ext>
            </a:extLst>
          </p:cNvPr>
          <p:cNvSpPr>
            <a:spLocks noGrp="1"/>
          </p:cNvSpPr>
          <p:nvPr>
            <p:ph type="title"/>
          </p:nvPr>
        </p:nvSpPr>
        <p:spPr>
          <a:xfrm>
            <a:off x="838200" y="223520"/>
            <a:ext cx="10515600" cy="1325563"/>
          </a:xfrm>
        </p:spPr>
        <p:txBody>
          <a:bodyPr>
            <a:normAutofit/>
          </a:bodyPr>
          <a:lstStyle/>
          <a:p>
            <a:r>
              <a:rPr lang="en-US" sz="3600" b="1" dirty="0">
                <a:latin typeface="Calibri" panose="020F0502020204030204" pitchFamily="34" charset="0"/>
                <a:cs typeface="Calibri" panose="020F0502020204030204" pitchFamily="34" charset="0"/>
              </a:rPr>
              <a:t>Data Science</a:t>
            </a:r>
          </a:p>
        </p:txBody>
      </p:sp>
      <p:sp>
        <p:nvSpPr>
          <p:cNvPr id="3" name="Content Placeholder 2">
            <a:extLst>
              <a:ext uri="{FF2B5EF4-FFF2-40B4-BE49-F238E27FC236}">
                <a16:creationId xmlns:a16="http://schemas.microsoft.com/office/drawing/2014/main" id="{8C1DFEC4-C152-7540-8630-21B954733E8E}"/>
              </a:ext>
            </a:extLst>
          </p:cNvPr>
          <p:cNvSpPr>
            <a:spLocks noGrp="1"/>
          </p:cNvSpPr>
          <p:nvPr>
            <p:ph idx="1"/>
          </p:nvPr>
        </p:nvSpPr>
        <p:spPr>
          <a:xfrm>
            <a:off x="838200" y="1549083"/>
            <a:ext cx="10515600" cy="4351338"/>
          </a:xfrm>
        </p:spPr>
        <p:txBody>
          <a:bodyPr/>
          <a:lstStyle/>
          <a:p>
            <a:pPr marL="0" indent="0">
              <a:buNone/>
            </a:pPr>
            <a:r>
              <a:rPr lang="en-US" dirty="0"/>
              <a:t>A field that aims to extract knowledge and insights from structured and unstructured data</a:t>
            </a:r>
          </a:p>
        </p:txBody>
      </p:sp>
      <p:sp>
        <p:nvSpPr>
          <p:cNvPr id="4" name="Slide Number Placeholder 3">
            <a:extLst>
              <a:ext uri="{FF2B5EF4-FFF2-40B4-BE49-F238E27FC236}">
                <a16:creationId xmlns:a16="http://schemas.microsoft.com/office/drawing/2014/main" id="{DE8985B8-498F-AB4A-A593-E4E562A87CF9}"/>
              </a:ext>
            </a:extLst>
          </p:cNvPr>
          <p:cNvSpPr>
            <a:spLocks noGrp="1"/>
          </p:cNvSpPr>
          <p:nvPr>
            <p:ph type="sldNum" sz="quarter" idx="12"/>
          </p:nvPr>
        </p:nvSpPr>
        <p:spPr/>
        <p:txBody>
          <a:bodyPr/>
          <a:lstStyle/>
          <a:p>
            <a:fld id="{697C6A73-2795-9C46-AAEF-D77202058275}" type="slidenum">
              <a:rPr lang="en-US" smtClean="0"/>
              <a:t>3</a:t>
            </a:fld>
            <a:endParaRPr lang="en-US" dirty="0"/>
          </a:p>
        </p:txBody>
      </p:sp>
      <p:pic>
        <p:nvPicPr>
          <p:cNvPr id="5" name="Picture 4">
            <a:extLst>
              <a:ext uri="{FF2B5EF4-FFF2-40B4-BE49-F238E27FC236}">
                <a16:creationId xmlns:a16="http://schemas.microsoft.com/office/drawing/2014/main" id="{0CAE994D-0E83-024D-A923-0404F142CD32}"/>
              </a:ext>
            </a:extLst>
          </p:cNvPr>
          <p:cNvPicPr>
            <a:picLocks noChangeAspect="1"/>
          </p:cNvPicPr>
          <p:nvPr/>
        </p:nvPicPr>
        <p:blipFill>
          <a:blip r:embed="rId2"/>
          <a:stretch>
            <a:fillRect/>
          </a:stretch>
        </p:blipFill>
        <p:spPr>
          <a:xfrm>
            <a:off x="3632200" y="2586927"/>
            <a:ext cx="4978400" cy="3684016"/>
          </a:xfrm>
          <a:prstGeom prst="rect">
            <a:avLst/>
          </a:prstGeom>
        </p:spPr>
      </p:pic>
    </p:spTree>
    <p:extLst>
      <p:ext uri="{BB962C8B-B14F-4D97-AF65-F5344CB8AC3E}">
        <p14:creationId xmlns:p14="http://schemas.microsoft.com/office/powerpoint/2010/main" val="56942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9EAF72-4632-2844-AD32-71F112991B3B}"/>
              </a:ext>
            </a:extLst>
          </p:cNvPr>
          <p:cNvPicPr>
            <a:picLocks noChangeAspect="1"/>
          </p:cNvPicPr>
          <p:nvPr/>
        </p:nvPicPr>
        <p:blipFill>
          <a:blip r:embed="rId3"/>
          <a:stretch>
            <a:fillRect/>
          </a:stretch>
        </p:blipFill>
        <p:spPr>
          <a:xfrm>
            <a:off x="2146300" y="1809750"/>
            <a:ext cx="2794000" cy="3594100"/>
          </a:xfrm>
          <a:prstGeom prst="rect">
            <a:avLst/>
          </a:prstGeom>
        </p:spPr>
      </p:pic>
      <p:pic>
        <p:nvPicPr>
          <p:cNvPr id="3" name="Picture 2">
            <a:extLst>
              <a:ext uri="{FF2B5EF4-FFF2-40B4-BE49-F238E27FC236}">
                <a16:creationId xmlns:a16="http://schemas.microsoft.com/office/drawing/2014/main" id="{1773D816-CEC3-6646-B486-06148BBC453B}"/>
              </a:ext>
            </a:extLst>
          </p:cNvPr>
          <p:cNvPicPr>
            <a:picLocks noChangeAspect="1"/>
          </p:cNvPicPr>
          <p:nvPr/>
        </p:nvPicPr>
        <p:blipFill>
          <a:blip r:embed="rId4"/>
          <a:stretch>
            <a:fillRect/>
          </a:stretch>
        </p:blipFill>
        <p:spPr>
          <a:xfrm>
            <a:off x="6502400" y="1809750"/>
            <a:ext cx="2868109" cy="3594100"/>
          </a:xfrm>
          <a:prstGeom prst="rect">
            <a:avLst/>
          </a:prstGeom>
        </p:spPr>
      </p:pic>
      <p:sp>
        <p:nvSpPr>
          <p:cNvPr id="4" name="Slide Number Placeholder 3">
            <a:extLst>
              <a:ext uri="{FF2B5EF4-FFF2-40B4-BE49-F238E27FC236}">
                <a16:creationId xmlns:a16="http://schemas.microsoft.com/office/drawing/2014/main" id="{386DC5DB-AB77-A14A-9C3C-F5FEDBD7A149}"/>
              </a:ext>
            </a:extLst>
          </p:cNvPr>
          <p:cNvSpPr>
            <a:spLocks noGrp="1"/>
          </p:cNvSpPr>
          <p:nvPr>
            <p:ph type="sldNum" sz="quarter" idx="12"/>
          </p:nvPr>
        </p:nvSpPr>
        <p:spPr/>
        <p:txBody>
          <a:bodyPr/>
          <a:lstStyle/>
          <a:p>
            <a:fld id="{697C6A73-2795-9C46-AAEF-D77202058275}" type="slidenum">
              <a:rPr lang="en-US" smtClean="0"/>
              <a:t>4</a:t>
            </a:fld>
            <a:endParaRPr lang="en-US" dirty="0"/>
          </a:p>
        </p:txBody>
      </p:sp>
    </p:spTree>
    <p:extLst>
      <p:ext uri="{BB962C8B-B14F-4D97-AF65-F5344CB8AC3E}">
        <p14:creationId xmlns:p14="http://schemas.microsoft.com/office/powerpoint/2010/main" val="128861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9EAF72-4632-2844-AD32-71F112991B3B}"/>
              </a:ext>
            </a:extLst>
          </p:cNvPr>
          <p:cNvPicPr>
            <a:picLocks noChangeAspect="1"/>
          </p:cNvPicPr>
          <p:nvPr/>
        </p:nvPicPr>
        <p:blipFill>
          <a:blip r:embed="rId3"/>
          <a:stretch>
            <a:fillRect/>
          </a:stretch>
        </p:blipFill>
        <p:spPr>
          <a:xfrm>
            <a:off x="2146300" y="1809750"/>
            <a:ext cx="2794000" cy="3594100"/>
          </a:xfrm>
          <a:prstGeom prst="rect">
            <a:avLst/>
          </a:prstGeom>
        </p:spPr>
      </p:pic>
      <p:pic>
        <p:nvPicPr>
          <p:cNvPr id="3" name="Picture 2">
            <a:extLst>
              <a:ext uri="{FF2B5EF4-FFF2-40B4-BE49-F238E27FC236}">
                <a16:creationId xmlns:a16="http://schemas.microsoft.com/office/drawing/2014/main" id="{1773D816-CEC3-6646-B486-06148BBC453B}"/>
              </a:ext>
            </a:extLst>
          </p:cNvPr>
          <p:cNvPicPr>
            <a:picLocks noChangeAspect="1"/>
          </p:cNvPicPr>
          <p:nvPr/>
        </p:nvPicPr>
        <p:blipFill>
          <a:blip r:embed="rId4"/>
          <a:stretch>
            <a:fillRect/>
          </a:stretch>
        </p:blipFill>
        <p:spPr>
          <a:xfrm>
            <a:off x="6502400" y="1809750"/>
            <a:ext cx="2868109" cy="3594100"/>
          </a:xfrm>
          <a:prstGeom prst="rect">
            <a:avLst/>
          </a:prstGeom>
        </p:spPr>
      </p:pic>
      <p:sp>
        <p:nvSpPr>
          <p:cNvPr id="4" name="TextBox 3">
            <a:extLst>
              <a:ext uri="{FF2B5EF4-FFF2-40B4-BE49-F238E27FC236}">
                <a16:creationId xmlns:a16="http://schemas.microsoft.com/office/drawing/2014/main" id="{FA0982DA-8334-EA46-BD06-5B50383147CF}"/>
              </a:ext>
            </a:extLst>
          </p:cNvPr>
          <p:cNvSpPr txBox="1"/>
          <p:nvPr/>
        </p:nvSpPr>
        <p:spPr>
          <a:xfrm>
            <a:off x="2243937" y="1142999"/>
            <a:ext cx="2598725" cy="461665"/>
          </a:xfrm>
          <a:prstGeom prst="rect">
            <a:avLst/>
          </a:prstGeom>
          <a:noFill/>
        </p:spPr>
        <p:txBody>
          <a:bodyPr wrap="none" rtlCol="0">
            <a:spAutoFit/>
          </a:bodyPr>
          <a:lstStyle/>
          <a:p>
            <a:r>
              <a:rPr lang="en-US" sz="2400" dirty="0"/>
              <a:t>Sen. Estes Kefauver</a:t>
            </a:r>
          </a:p>
        </p:txBody>
      </p:sp>
      <p:sp>
        <p:nvSpPr>
          <p:cNvPr id="5" name="TextBox 4">
            <a:extLst>
              <a:ext uri="{FF2B5EF4-FFF2-40B4-BE49-F238E27FC236}">
                <a16:creationId xmlns:a16="http://schemas.microsoft.com/office/drawing/2014/main" id="{663E33FD-69E6-FF47-AC33-62D322C71625}"/>
              </a:ext>
            </a:extLst>
          </p:cNvPr>
          <p:cNvSpPr txBox="1"/>
          <p:nvPr/>
        </p:nvSpPr>
        <p:spPr>
          <a:xfrm>
            <a:off x="6688589" y="1194270"/>
            <a:ext cx="2244717" cy="461665"/>
          </a:xfrm>
          <a:prstGeom prst="rect">
            <a:avLst/>
          </a:prstGeom>
          <a:noFill/>
        </p:spPr>
        <p:txBody>
          <a:bodyPr wrap="none" rtlCol="0">
            <a:spAutoFit/>
          </a:bodyPr>
          <a:lstStyle/>
          <a:p>
            <a:r>
              <a:rPr lang="en-US" sz="2400" dirty="0"/>
              <a:t>Rep. Oren Harris</a:t>
            </a:r>
          </a:p>
        </p:txBody>
      </p:sp>
      <p:sp>
        <p:nvSpPr>
          <p:cNvPr id="6" name="TextBox 5">
            <a:extLst>
              <a:ext uri="{FF2B5EF4-FFF2-40B4-BE49-F238E27FC236}">
                <a16:creationId xmlns:a16="http://schemas.microsoft.com/office/drawing/2014/main" id="{1543167D-A9A7-F043-A1E8-36859F2B1118}"/>
              </a:ext>
            </a:extLst>
          </p:cNvPr>
          <p:cNvSpPr txBox="1"/>
          <p:nvPr/>
        </p:nvSpPr>
        <p:spPr>
          <a:xfrm>
            <a:off x="1676546" y="394125"/>
            <a:ext cx="8201348"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Kefauver-Harris Drug Amendments (1962)</a:t>
            </a:r>
          </a:p>
        </p:txBody>
      </p:sp>
      <p:sp>
        <p:nvSpPr>
          <p:cNvPr id="7" name="TextBox 6">
            <a:extLst>
              <a:ext uri="{FF2B5EF4-FFF2-40B4-BE49-F238E27FC236}">
                <a16:creationId xmlns:a16="http://schemas.microsoft.com/office/drawing/2014/main" id="{26831E85-3700-F945-B788-80C7E00C528D}"/>
              </a:ext>
            </a:extLst>
          </p:cNvPr>
          <p:cNvSpPr txBox="1"/>
          <p:nvPr/>
        </p:nvSpPr>
        <p:spPr>
          <a:xfrm>
            <a:off x="685801" y="5816600"/>
            <a:ext cx="10591799" cy="830997"/>
          </a:xfrm>
          <a:prstGeom prst="rect">
            <a:avLst/>
          </a:prstGeom>
          <a:noFill/>
        </p:spPr>
        <p:txBody>
          <a:bodyPr wrap="square" rtlCol="0">
            <a:spAutoFit/>
          </a:bodyPr>
          <a:lstStyle/>
          <a:p>
            <a:r>
              <a:rPr lang="en-US" sz="2400" dirty="0"/>
              <a:t>For the first time, established a framework that required drug manufacturers to </a:t>
            </a:r>
            <a:r>
              <a:rPr lang="en-US" sz="2400" u="sng" dirty="0"/>
              <a:t>prove scientifically </a:t>
            </a:r>
            <a:r>
              <a:rPr lang="en-US" sz="2400" dirty="0"/>
              <a:t>that a medication was not only safe, but </a:t>
            </a:r>
            <a:r>
              <a:rPr lang="en-US" sz="2400" u="sng" dirty="0"/>
              <a:t>effective</a:t>
            </a:r>
          </a:p>
        </p:txBody>
      </p:sp>
      <p:sp>
        <p:nvSpPr>
          <p:cNvPr id="8" name="Slide Number Placeholder 7">
            <a:extLst>
              <a:ext uri="{FF2B5EF4-FFF2-40B4-BE49-F238E27FC236}">
                <a16:creationId xmlns:a16="http://schemas.microsoft.com/office/drawing/2014/main" id="{2C20ECFB-B1DA-EA4E-B168-7F66799AAB2A}"/>
              </a:ext>
            </a:extLst>
          </p:cNvPr>
          <p:cNvSpPr>
            <a:spLocks noGrp="1"/>
          </p:cNvSpPr>
          <p:nvPr>
            <p:ph type="sldNum" sz="quarter" idx="12"/>
          </p:nvPr>
        </p:nvSpPr>
        <p:spPr/>
        <p:txBody>
          <a:bodyPr/>
          <a:lstStyle/>
          <a:p>
            <a:fld id="{697C6A73-2795-9C46-AAEF-D77202058275}" type="slidenum">
              <a:rPr lang="en-US" smtClean="0"/>
              <a:t>5</a:t>
            </a:fld>
            <a:endParaRPr lang="en-US" dirty="0"/>
          </a:p>
        </p:txBody>
      </p:sp>
    </p:spTree>
    <p:extLst>
      <p:ext uri="{BB962C8B-B14F-4D97-AF65-F5344CB8AC3E}">
        <p14:creationId xmlns:p14="http://schemas.microsoft.com/office/powerpoint/2010/main" val="268204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DE38493-D6A1-4A49-AC49-8D1080A7CCA1}"/>
              </a:ext>
            </a:extLst>
          </p:cNvPr>
          <p:cNvSpPr txBox="1"/>
          <p:nvPr/>
        </p:nvSpPr>
        <p:spPr>
          <a:xfrm>
            <a:off x="1338470" y="5333522"/>
            <a:ext cx="9806608" cy="400110"/>
          </a:xfrm>
          <a:prstGeom prst="rect">
            <a:avLst/>
          </a:prstGeom>
          <a:noFill/>
        </p:spPr>
        <p:txBody>
          <a:bodyPr wrap="square" rtlCol="0">
            <a:spAutoFit/>
          </a:bodyPr>
          <a:lstStyle/>
          <a:p>
            <a:r>
              <a:rPr lang="en-US" sz="2000" b="1" dirty="0">
                <a:solidFill>
                  <a:srgbClr val="0070C0"/>
                </a:solidFill>
              </a:rPr>
              <a:t>1960s             1970s             1980s             1990s             2000s             2010s             2020s</a:t>
            </a:r>
          </a:p>
        </p:txBody>
      </p:sp>
      <p:sp>
        <p:nvSpPr>
          <p:cNvPr id="26" name="TextBox 25">
            <a:extLst>
              <a:ext uri="{FF2B5EF4-FFF2-40B4-BE49-F238E27FC236}">
                <a16:creationId xmlns:a16="http://schemas.microsoft.com/office/drawing/2014/main" id="{B51092F1-7835-A84E-9347-4BD0FA5281D3}"/>
              </a:ext>
            </a:extLst>
          </p:cNvPr>
          <p:cNvSpPr txBox="1"/>
          <p:nvPr/>
        </p:nvSpPr>
        <p:spPr>
          <a:xfrm>
            <a:off x="2037950" y="4594858"/>
            <a:ext cx="1546770" cy="738664"/>
          </a:xfrm>
          <a:prstGeom prst="rect">
            <a:avLst/>
          </a:prstGeom>
          <a:noFill/>
        </p:spPr>
        <p:txBody>
          <a:bodyPr wrap="none" rtlCol="0">
            <a:spAutoFit/>
          </a:bodyPr>
          <a:lstStyle/>
          <a:p>
            <a:endParaRPr lang="en-US" sz="1400" b="1" dirty="0">
              <a:solidFill>
                <a:srgbClr val="7030A0"/>
              </a:solidFill>
            </a:endParaRPr>
          </a:p>
          <a:p>
            <a:r>
              <a:rPr lang="en-US" sz="1400" b="1" dirty="0">
                <a:solidFill>
                  <a:srgbClr val="7030A0"/>
                </a:solidFill>
              </a:rPr>
              <a:t>Confirmatory </a:t>
            </a:r>
          </a:p>
          <a:p>
            <a:r>
              <a:rPr lang="en-US" sz="1400" b="1" dirty="0">
                <a:solidFill>
                  <a:srgbClr val="7030A0"/>
                </a:solidFill>
              </a:rPr>
              <a:t>Clinical Trials (CTs)</a:t>
            </a:r>
          </a:p>
        </p:txBody>
      </p:sp>
      <p:sp>
        <p:nvSpPr>
          <p:cNvPr id="27" name="TextBox 26">
            <a:extLst>
              <a:ext uri="{FF2B5EF4-FFF2-40B4-BE49-F238E27FC236}">
                <a16:creationId xmlns:a16="http://schemas.microsoft.com/office/drawing/2014/main" id="{55ED6C0C-FFAA-CD4F-812E-5DB4E2E4D9CE}"/>
              </a:ext>
            </a:extLst>
          </p:cNvPr>
          <p:cNvSpPr txBox="1"/>
          <p:nvPr/>
        </p:nvSpPr>
        <p:spPr>
          <a:xfrm>
            <a:off x="3774003" y="4373218"/>
            <a:ext cx="1287853" cy="954107"/>
          </a:xfrm>
          <a:prstGeom prst="rect">
            <a:avLst/>
          </a:prstGeom>
          <a:noFill/>
        </p:spPr>
        <p:txBody>
          <a:bodyPr wrap="none" rtlCol="0">
            <a:spAutoFit/>
          </a:bodyPr>
          <a:lstStyle/>
          <a:p>
            <a:r>
              <a:rPr lang="en-US" sz="1400" b="1" dirty="0">
                <a:solidFill>
                  <a:srgbClr val="7030A0"/>
                </a:solidFill>
              </a:rPr>
              <a:t>Manufacturing</a:t>
            </a:r>
          </a:p>
          <a:p>
            <a:endParaRPr lang="en-US" sz="1400" b="1" dirty="0">
              <a:solidFill>
                <a:srgbClr val="7030A0"/>
              </a:solidFill>
            </a:endParaRPr>
          </a:p>
          <a:p>
            <a:r>
              <a:rPr lang="en-US" sz="1400" b="1" dirty="0">
                <a:solidFill>
                  <a:srgbClr val="7030A0"/>
                </a:solidFill>
              </a:rPr>
              <a:t>Clinical </a:t>
            </a:r>
          </a:p>
          <a:p>
            <a:r>
              <a:rPr lang="en-US" sz="1400" b="1" dirty="0">
                <a:solidFill>
                  <a:srgbClr val="7030A0"/>
                </a:solidFill>
              </a:rPr>
              <a:t>Pharmacology</a:t>
            </a:r>
          </a:p>
        </p:txBody>
      </p:sp>
      <p:cxnSp>
        <p:nvCxnSpPr>
          <p:cNvPr id="32" name="Straight Arrow Connector 31">
            <a:extLst>
              <a:ext uri="{FF2B5EF4-FFF2-40B4-BE49-F238E27FC236}">
                <a16:creationId xmlns:a16="http://schemas.microsoft.com/office/drawing/2014/main" id="{B774F861-F794-8443-8E8E-0D04267704DE}"/>
              </a:ext>
            </a:extLst>
          </p:cNvPr>
          <p:cNvCxnSpPr>
            <a:cxnSpLocks/>
          </p:cNvCxnSpPr>
          <p:nvPr/>
        </p:nvCxnSpPr>
        <p:spPr>
          <a:xfrm flipV="1">
            <a:off x="1590259" y="2384474"/>
            <a:ext cx="3383280" cy="12949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75275B01-7DE5-5348-8EC4-EC35B0238AC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cs typeface="Calibri" panose="020F0502020204030204" pitchFamily="34" charset="0"/>
              </a:rPr>
              <a:t>Data Science</a:t>
            </a:r>
          </a:p>
          <a:p>
            <a:r>
              <a:rPr lang="en-US" sz="2800" i="1" dirty="0"/>
              <a:t>Contributions to Biotech-Pharma</a:t>
            </a:r>
          </a:p>
        </p:txBody>
      </p:sp>
      <p:sp>
        <p:nvSpPr>
          <p:cNvPr id="2" name="Slide Number Placeholder 1">
            <a:extLst>
              <a:ext uri="{FF2B5EF4-FFF2-40B4-BE49-F238E27FC236}">
                <a16:creationId xmlns:a16="http://schemas.microsoft.com/office/drawing/2014/main" id="{01241DE4-B839-A041-853F-1577E4BFCCE9}"/>
              </a:ext>
            </a:extLst>
          </p:cNvPr>
          <p:cNvSpPr>
            <a:spLocks noGrp="1"/>
          </p:cNvSpPr>
          <p:nvPr>
            <p:ph type="sldNum" sz="quarter" idx="12"/>
          </p:nvPr>
        </p:nvSpPr>
        <p:spPr/>
        <p:txBody>
          <a:bodyPr/>
          <a:lstStyle/>
          <a:p>
            <a:fld id="{697C6A73-2795-9C46-AAEF-D77202058275}" type="slidenum">
              <a:rPr lang="en-US" smtClean="0"/>
              <a:t>6</a:t>
            </a:fld>
            <a:endParaRPr lang="en-US" dirty="0"/>
          </a:p>
        </p:txBody>
      </p:sp>
    </p:spTree>
    <p:extLst>
      <p:ext uri="{BB962C8B-B14F-4D97-AF65-F5344CB8AC3E}">
        <p14:creationId xmlns:p14="http://schemas.microsoft.com/office/powerpoint/2010/main" val="341273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DE38493-D6A1-4A49-AC49-8D1080A7CCA1}"/>
              </a:ext>
            </a:extLst>
          </p:cNvPr>
          <p:cNvSpPr txBox="1"/>
          <p:nvPr/>
        </p:nvSpPr>
        <p:spPr>
          <a:xfrm>
            <a:off x="1338470" y="5333522"/>
            <a:ext cx="9806608" cy="400110"/>
          </a:xfrm>
          <a:prstGeom prst="rect">
            <a:avLst/>
          </a:prstGeom>
          <a:noFill/>
        </p:spPr>
        <p:txBody>
          <a:bodyPr wrap="square" rtlCol="0">
            <a:spAutoFit/>
          </a:bodyPr>
          <a:lstStyle/>
          <a:p>
            <a:r>
              <a:rPr lang="en-US" sz="2000" b="1" dirty="0">
                <a:solidFill>
                  <a:srgbClr val="0070C0"/>
                </a:solidFill>
              </a:rPr>
              <a:t>1960s             1970s             1980s             1990s             2000s             2010s             2020s</a:t>
            </a:r>
          </a:p>
        </p:txBody>
      </p:sp>
      <p:sp>
        <p:nvSpPr>
          <p:cNvPr id="26" name="TextBox 25">
            <a:extLst>
              <a:ext uri="{FF2B5EF4-FFF2-40B4-BE49-F238E27FC236}">
                <a16:creationId xmlns:a16="http://schemas.microsoft.com/office/drawing/2014/main" id="{B51092F1-7835-A84E-9347-4BD0FA5281D3}"/>
              </a:ext>
            </a:extLst>
          </p:cNvPr>
          <p:cNvSpPr txBox="1"/>
          <p:nvPr/>
        </p:nvSpPr>
        <p:spPr>
          <a:xfrm>
            <a:off x="2037950" y="4594858"/>
            <a:ext cx="1514069" cy="738664"/>
          </a:xfrm>
          <a:prstGeom prst="rect">
            <a:avLst/>
          </a:prstGeom>
          <a:noFill/>
        </p:spPr>
        <p:txBody>
          <a:bodyPr wrap="none" rtlCol="0">
            <a:spAutoFit/>
          </a:bodyPr>
          <a:lstStyle/>
          <a:p>
            <a:endParaRPr lang="en-US" sz="1400" dirty="0"/>
          </a:p>
          <a:p>
            <a:r>
              <a:rPr lang="en-US" sz="1400" dirty="0"/>
              <a:t>Confirmatory </a:t>
            </a:r>
          </a:p>
          <a:p>
            <a:r>
              <a:rPr lang="en-US" sz="1400" dirty="0"/>
              <a:t>Clinical Trials (CTs)</a:t>
            </a:r>
          </a:p>
        </p:txBody>
      </p:sp>
      <p:sp>
        <p:nvSpPr>
          <p:cNvPr id="27" name="TextBox 26">
            <a:extLst>
              <a:ext uri="{FF2B5EF4-FFF2-40B4-BE49-F238E27FC236}">
                <a16:creationId xmlns:a16="http://schemas.microsoft.com/office/drawing/2014/main" id="{55ED6C0C-FFAA-CD4F-812E-5DB4E2E4D9CE}"/>
              </a:ext>
            </a:extLst>
          </p:cNvPr>
          <p:cNvSpPr txBox="1"/>
          <p:nvPr/>
        </p:nvSpPr>
        <p:spPr>
          <a:xfrm>
            <a:off x="3689433" y="4387317"/>
            <a:ext cx="1266372" cy="954107"/>
          </a:xfrm>
          <a:prstGeom prst="rect">
            <a:avLst/>
          </a:prstGeom>
          <a:noFill/>
        </p:spPr>
        <p:txBody>
          <a:bodyPr wrap="none" rtlCol="0">
            <a:spAutoFit/>
          </a:bodyPr>
          <a:lstStyle/>
          <a:p>
            <a:r>
              <a:rPr lang="en-US" sz="1400" dirty="0"/>
              <a:t>Manufacturing</a:t>
            </a:r>
          </a:p>
          <a:p>
            <a:endParaRPr lang="en-US" sz="1400" dirty="0"/>
          </a:p>
          <a:p>
            <a:r>
              <a:rPr lang="en-US" sz="1400" dirty="0"/>
              <a:t>Clinical </a:t>
            </a:r>
          </a:p>
          <a:p>
            <a:r>
              <a:rPr lang="en-US" sz="1400" dirty="0"/>
              <a:t>Pharmacology</a:t>
            </a:r>
          </a:p>
        </p:txBody>
      </p:sp>
      <p:sp>
        <p:nvSpPr>
          <p:cNvPr id="28" name="TextBox 27">
            <a:extLst>
              <a:ext uri="{FF2B5EF4-FFF2-40B4-BE49-F238E27FC236}">
                <a16:creationId xmlns:a16="http://schemas.microsoft.com/office/drawing/2014/main" id="{C783323E-467B-964D-B816-448648F99E2B}"/>
              </a:ext>
            </a:extLst>
          </p:cNvPr>
          <p:cNvSpPr txBox="1"/>
          <p:nvPr/>
        </p:nvSpPr>
        <p:spPr>
          <a:xfrm>
            <a:off x="5280410" y="2867405"/>
            <a:ext cx="1619867" cy="2246769"/>
          </a:xfrm>
          <a:prstGeom prst="rect">
            <a:avLst/>
          </a:prstGeom>
          <a:noFill/>
        </p:spPr>
        <p:txBody>
          <a:bodyPr wrap="none" rtlCol="0">
            <a:spAutoFit/>
          </a:bodyPr>
          <a:lstStyle/>
          <a:p>
            <a:r>
              <a:rPr lang="en-US" sz="1400" b="1" dirty="0">
                <a:solidFill>
                  <a:srgbClr val="7030A0"/>
                </a:solidFill>
              </a:rPr>
              <a:t>Discovery Research</a:t>
            </a:r>
          </a:p>
          <a:p>
            <a:endParaRPr lang="en-US" sz="1400" b="1" dirty="0">
              <a:solidFill>
                <a:srgbClr val="7030A0"/>
              </a:solidFill>
            </a:endParaRPr>
          </a:p>
          <a:p>
            <a:r>
              <a:rPr lang="en-US" sz="1400" b="1" dirty="0">
                <a:solidFill>
                  <a:srgbClr val="7030A0"/>
                </a:solidFill>
              </a:rPr>
              <a:t>Exploratory CTs</a:t>
            </a:r>
          </a:p>
          <a:p>
            <a:endParaRPr lang="en-US" sz="1400" b="1" dirty="0">
              <a:solidFill>
                <a:srgbClr val="7030A0"/>
              </a:solidFill>
            </a:endParaRPr>
          </a:p>
          <a:p>
            <a:r>
              <a:rPr lang="en-US" sz="1400" b="1" dirty="0">
                <a:solidFill>
                  <a:srgbClr val="7030A0"/>
                </a:solidFill>
              </a:rPr>
              <a:t>Clinical Practice- </a:t>
            </a:r>
          </a:p>
          <a:p>
            <a:r>
              <a:rPr lang="en-US" sz="1400" b="1" dirty="0">
                <a:solidFill>
                  <a:srgbClr val="7030A0"/>
                </a:solidFill>
              </a:rPr>
              <a:t>Relevant Data</a:t>
            </a:r>
          </a:p>
          <a:p>
            <a:endParaRPr lang="en-US" sz="1400" b="1" dirty="0">
              <a:solidFill>
                <a:srgbClr val="7030A0"/>
              </a:solidFill>
            </a:endParaRPr>
          </a:p>
          <a:p>
            <a:r>
              <a:rPr lang="en-US" sz="1400" b="1" dirty="0">
                <a:solidFill>
                  <a:srgbClr val="7030A0"/>
                </a:solidFill>
              </a:rPr>
              <a:t>Health Economics</a:t>
            </a:r>
          </a:p>
          <a:p>
            <a:endParaRPr lang="en-US" sz="1400" b="1" dirty="0">
              <a:solidFill>
                <a:srgbClr val="7030A0"/>
              </a:solidFill>
            </a:endParaRPr>
          </a:p>
          <a:p>
            <a:r>
              <a:rPr lang="en-US" sz="1400" b="1" dirty="0">
                <a:solidFill>
                  <a:srgbClr val="7030A0"/>
                </a:solidFill>
              </a:rPr>
              <a:t>Portfolio</a:t>
            </a:r>
          </a:p>
        </p:txBody>
      </p:sp>
      <p:cxnSp>
        <p:nvCxnSpPr>
          <p:cNvPr id="32" name="Straight Arrow Connector 31">
            <a:extLst>
              <a:ext uri="{FF2B5EF4-FFF2-40B4-BE49-F238E27FC236}">
                <a16:creationId xmlns:a16="http://schemas.microsoft.com/office/drawing/2014/main" id="{B774F861-F794-8443-8E8E-0D04267704DE}"/>
              </a:ext>
            </a:extLst>
          </p:cNvPr>
          <p:cNvCxnSpPr>
            <a:cxnSpLocks/>
          </p:cNvCxnSpPr>
          <p:nvPr/>
        </p:nvCxnSpPr>
        <p:spPr>
          <a:xfrm flipV="1">
            <a:off x="1590261" y="1690688"/>
            <a:ext cx="5115339" cy="198874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75275B01-7DE5-5348-8EC4-EC35B0238AC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cs typeface="Calibri" panose="020F0502020204030204" pitchFamily="34" charset="0"/>
              </a:rPr>
              <a:t>Data Science</a:t>
            </a:r>
          </a:p>
          <a:p>
            <a:r>
              <a:rPr lang="en-US" sz="2800" i="1" dirty="0"/>
              <a:t>Contributions to Biotech-Pharma</a:t>
            </a:r>
          </a:p>
        </p:txBody>
      </p:sp>
      <p:sp>
        <p:nvSpPr>
          <p:cNvPr id="2" name="Slide Number Placeholder 1">
            <a:extLst>
              <a:ext uri="{FF2B5EF4-FFF2-40B4-BE49-F238E27FC236}">
                <a16:creationId xmlns:a16="http://schemas.microsoft.com/office/drawing/2014/main" id="{55F0F617-9C96-1241-AFC0-FE13180047CB}"/>
              </a:ext>
            </a:extLst>
          </p:cNvPr>
          <p:cNvSpPr>
            <a:spLocks noGrp="1"/>
          </p:cNvSpPr>
          <p:nvPr>
            <p:ph type="sldNum" sz="quarter" idx="12"/>
          </p:nvPr>
        </p:nvSpPr>
        <p:spPr/>
        <p:txBody>
          <a:bodyPr/>
          <a:lstStyle/>
          <a:p>
            <a:fld id="{697C6A73-2795-9C46-AAEF-D77202058275}" type="slidenum">
              <a:rPr lang="en-US" smtClean="0"/>
              <a:t>7</a:t>
            </a:fld>
            <a:endParaRPr lang="en-US" dirty="0"/>
          </a:p>
        </p:txBody>
      </p:sp>
    </p:spTree>
    <p:extLst>
      <p:ext uri="{BB962C8B-B14F-4D97-AF65-F5344CB8AC3E}">
        <p14:creationId xmlns:p14="http://schemas.microsoft.com/office/powerpoint/2010/main" val="306455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DE38493-D6A1-4A49-AC49-8D1080A7CCA1}"/>
              </a:ext>
            </a:extLst>
          </p:cNvPr>
          <p:cNvSpPr txBox="1"/>
          <p:nvPr/>
        </p:nvSpPr>
        <p:spPr>
          <a:xfrm>
            <a:off x="1338470" y="5333522"/>
            <a:ext cx="9806608" cy="400110"/>
          </a:xfrm>
          <a:prstGeom prst="rect">
            <a:avLst/>
          </a:prstGeom>
          <a:noFill/>
        </p:spPr>
        <p:txBody>
          <a:bodyPr wrap="square" rtlCol="0">
            <a:spAutoFit/>
          </a:bodyPr>
          <a:lstStyle/>
          <a:p>
            <a:r>
              <a:rPr lang="en-US" sz="2000" b="1" dirty="0">
                <a:solidFill>
                  <a:srgbClr val="0070C0"/>
                </a:solidFill>
              </a:rPr>
              <a:t>1960s             1970s             1980s             1990s             2000s             2010s             2020s</a:t>
            </a:r>
          </a:p>
        </p:txBody>
      </p:sp>
      <p:sp>
        <p:nvSpPr>
          <p:cNvPr id="26" name="TextBox 25">
            <a:extLst>
              <a:ext uri="{FF2B5EF4-FFF2-40B4-BE49-F238E27FC236}">
                <a16:creationId xmlns:a16="http://schemas.microsoft.com/office/drawing/2014/main" id="{B51092F1-7835-A84E-9347-4BD0FA5281D3}"/>
              </a:ext>
            </a:extLst>
          </p:cNvPr>
          <p:cNvSpPr txBox="1"/>
          <p:nvPr/>
        </p:nvSpPr>
        <p:spPr>
          <a:xfrm>
            <a:off x="2037950" y="4594858"/>
            <a:ext cx="1514069" cy="738664"/>
          </a:xfrm>
          <a:prstGeom prst="rect">
            <a:avLst/>
          </a:prstGeom>
          <a:noFill/>
        </p:spPr>
        <p:txBody>
          <a:bodyPr wrap="none" rtlCol="0">
            <a:spAutoFit/>
          </a:bodyPr>
          <a:lstStyle/>
          <a:p>
            <a:endParaRPr lang="en-US" sz="1400" dirty="0"/>
          </a:p>
          <a:p>
            <a:r>
              <a:rPr lang="en-US" sz="1400" dirty="0"/>
              <a:t>Confirmatory </a:t>
            </a:r>
          </a:p>
          <a:p>
            <a:r>
              <a:rPr lang="en-US" sz="1400" dirty="0"/>
              <a:t>Clinical Trials (CTs)</a:t>
            </a:r>
          </a:p>
        </p:txBody>
      </p:sp>
      <p:sp>
        <p:nvSpPr>
          <p:cNvPr id="27" name="TextBox 26">
            <a:extLst>
              <a:ext uri="{FF2B5EF4-FFF2-40B4-BE49-F238E27FC236}">
                <a16:creationId xmlns:a16="http://schemas.microsoft.com/office/drawing/2014/main" id="{55ED6C0C-FFAA-CD4F-812E-5DB4E2E4D9CE}"/>
              </a:ext>
            </a:extLst>
          </p:cNvPr>
          <p:cNvSpPr txBox="1"/>
          <p:nvPr/>
        </p:nvSpPr>
        <p:spPr>
          <a:xfrm>
            <a:off x="3689433" y="4387317"/>
            <a:ext cx="1266372" cy="954107"/>
          </a:xfrm>
          <a:prstGeom prst="rect">
            <a:avLst/>
          </a:prstGeom>
          <a:noFill/>
        </p:spPr>
        <p:txBody>
          <a:bodyPr wrap="none" rtlCol="0">
            <a:spAutoFit/>
          </a:bodyPr>
          <a:lstStyle/>
          <a:p>
            <a:r>
              <a:rPr lang="en-US" sz="1400" dirty="0"/>
              <a:t>Manufacturing</a:t>
            </a:r>
          </a:p>
          <a:p>
            <a:endParaRPr lang="en-US" sz="1400" dirty="0"/>
          </a:p>
          <a:p>
            <a:r>
              <a:rPr lang="en-US" sz="1400" dirty="0"/>
              <a:t>Clinical </a:t>
            </a:r>
          </a:p>
          <a:p>
            <a:r>
              <a:rPr lang="en-US" sz="1400" dirty="0"/>
              <a:t>Pharmacology</a:t>
            </a:r>
          </a:p>
        </p:txBody>
      </p:sp>
      <p:sp>
        <p:nvSpPr>
          <p:cNvPr id="28" name="TextBox 27">
            <a:extLst>
              <a:ext uri="{FF2B5EF4-FFF2-40B4-BE49-F238E27FC236}">
                <a16:creationId xmlns:a16="http://schemas.microsoft.com/office/drawing/2014/main" id="{C783323E-467B-964D-B816-448648F99E2B}"/>
              </a:ext>
            </a:extLst>
          </p:cNvPr>
          <p:cNvSpPr txBox="1"/>
          <p:nvPr/>
        </p:nvSpPr>
        <p:spPr>
          <a:xfrm>
            <a:off x="5280410" y="2867405"/>
            <a:ext cx="1619867" cy="2246769"/>
          </a:xfrm>
          <a:prstGeom prst="rect">
            <a:avLst/>
          </a:prstGeom>
          <a:noFill/>
        </p:spPr>
        <p:txBody>
          <a:bodyPr wrap="none" rtlCol="0">
            <a:spAutoFit/>
          </a:bodyPr>
          <a:lstStyle/>
          <a:p>
            <a:r>
              <a:rPr lang="en-US" sz="1400" dirty="0"/>
              <a:t>Discovery Research</a:t>
            </a:r>
          </a:p>
          <a:p>
            <a:endParaRPr lang="en-US" sz="1400" dirty="0"/>
          </a:p>
          <a:p>
            <a:r>
              <a:rPr lang="en-US" sz="1400" dirty="0"/>
              <a:t>Exploratory CTs</a:t>
            </a:r>
          </a:p>
          <a:p>
            <a:endParaRPr lang="en-US" sz="1400" dirty="0"/>
          </a:p>
          <a:p>
            <a:r>
              <a:rPr lang="en-US" sz="1400" dirty="0"/>
              <a:t>Clinical Practice- </a:t>
            </a:r>
          </a:p>
          <a:p>
            <a:r>
              <a:rPr lang="en-US" sz="1400" dirty="0"/>
              <a:t>Relevant Data</a:t>
            </a:r>
          </a:p>
          <a:p>
            <a:endParaRPr lang="en-US" sz="1400" dirty="0"/>
          </a:p>
          <a:p>
            <a:r>
              <a:rPr lang="en-US" sz="1400" dirty="0"/>
              <a:t>Health Economics</a:t>
            </a:r>
          </a:p>
          <a:p>
            <a:endParaRPr lang="en-US" sz="1400" dirty="0"/>
          </a:p>
          <a:p>
            <a:r>
              <a:rPr lang="en-US" sz="1400" dirty="0"/>
              <a:t>Portfolio</a:t>
            </a:r>
          </a:p>
        </p:txBody>
      </p:sp>
      <p:sp>
        <p:nvSpPr>
          <p:cNvPr id="29" name="TextBox 28">
            <a:extLst>
              <a:ext uri="{FF2B5EF4-FFF2-40B4-BE49-F238E27FC236}">
                <a16:creationId xmlns:a16="http://schemas.microsoft.com/office/drawing/2014/main" id="{DE314C4C-5ED1-084C-89FF-564D36041BDC}"/>
              </a:ext>
            </a:extLst>
          </p:cNvPr>
          <p:cNvSpPr txBox="1"/>
          <p:nvPr/>
        </p:nvSpPr>
        <p:spPr>
          <a:xfrm>
            <a:off x="6827505" y="2017437"/>
            <a:ext cx="1716111" cy="3323987"/>
          </a:xfrm>
          <a:prstGeom prst="rect">
            <a:avLst/>
          </a:prstGeom>
          <a:noFill/>
        </p:spPr>
        <p:txBody>
          <a:bodyPr wrap="none" rtlCol="0">
            <a:spAutoFit/>
          </a:bodyPr>
          <a:lstStyle/>
          <a:p>
            <a:r>
              <a:rPr lang="en-US" sz="1400" b="1" dirty="0">
                <a:solidFill>
                  <a:srgbClr val="7030A0"/>
                </a:solidFill>
              </a:rPr>
              <a:t>Post-marketing </a:t>
            </a:r>
          </a:p>
          <a:p>
            <a:r>
              <a:rPr lang="en-US" sz="1400" b="1" dirty="0">
                <a:solidFill>
                  <a:srgbClr val="7030A0"/>
                </a:solidFill>
              </a:rPr>
              <a:t>Safety</a:t>
            </a:r>
          </a:p>
          <a:p>
            <a:endParaRPr lang="en-US" sz="1400" b="1" dirty="0">
              <a:solidFill>
                <a:srgbClr val="7030A0"/>
              </a:solidFill>
            </a:endParaRPr>
          </a:p>
          <a:p>
            <a:r>
              <a:rPr lang="en-US" sz="1400" b="1" dirty="0">
                <a:solidFill>
                  <a:srgbClr val="7030A0"/>
                </a:solidFill>
              </a:rPr>
              <a:t>Patient-Reported </a:t>
            </a:r>
          </a:p>
          <a:p>
            <a:r>
              <a:rPr lang="en-US" sz="1400" b="1" dirty="0">
                <a:solidFill>
                  <a:srgbClr val="7030A0"/>
                </a:solidFill>
              </a:rPr>
              <a:t>Outcomes </a:t>
            </a:r>
          </a:p>
          <a:p>
            <a:endParaRPr lang="en-US" sz="1400" b="1" dirty="0">
              <a:solidFill>
                <a:srgbClr val="7030A0"/>
              </a:solidFill>
            </a:endParaRPr>
          </a:p>
          <a:p>
            <a:r>
              <a:rPr lang="en-US" sz="1400" b="1" dirty="0">
                <a:solidFill>
                  <a:srgbClr val="7030A0"/>
                </a:solidFill>
              </a:rPr>
              <a:t>Molecular (genomic,</a:t>
            </a:r>
          </a:p>
          <a:p>
            <a:r>
              <a:rPr lang="en-US" sz="1400" b="1" dirty="0">
                <a:solidFill>
                  <a:srgbClr val="7030A0"/>
                </a:solidFill>
              </a:rPr>
              <a:t>Genetic)</a:t>
            </a:r>
          </a:p>
          <a:p>
            <a:endParaRPr lang="en-US" sz="1400" b="1" dirty="0">
              <a:solidFill>
                <a:srgbClr val="7030A0"/>
              </a:solidFill>
            </a:endParaRPr>
          </a:p>
          <a:p>
            <a:r>
              <a:rPr lang="en-US" sz="1400" b="1" dirty="0">
                <a:solidFill>
                  <a:srgbClr val="7030A0"/>
                </a:solidFill>
              </a:rPr>
              <a:t>Biomarkers</a:t>
            </a:r>
          </a:p>
          <a:p>
            <a:endParaRPr lang="en-US" sz="1400" b="1" dirty="0">
              <a:solidFill>
                <a:srgbClr val="7030A0"/>
              </a:solidFill>
            </a:endParaRPr>
          </a:p>
          <a:p>
            <a:r>
              <a:rPr lang="en-US" sz="1400" b="1" dirty="0">
                <a:solidFill>
                  <a:srgbClr val="7030A0"/>
                </a:solidFill>
              </a:rPr>
              <a:t>Globalization</a:t>
            </a:r>
          </a:p>
          <a:p>
            <a:endParaRPr lang="en-US" sz="1400" b="1" dirty="0">
              <a:solidFill>
                <a:srgbClr val="7030A0"/>
              </a:solidFill>
            </a:endParaRPr>
          </a:p>
          <a:p>
            <a:r>
              <a:rPr lang="en-US" sz="1400" b="1" dirty="0">
                <a:solidFill>
                  <a:srgbClr val="7030A0"/>
                </a:solidFill>
              </a:rPr>
              <a:t>Health Technology</a:t>
            </a:r>
          </a:p>
          <a:p>
            <a:r>
              <a:rPr lang="en-US" sz="1400" b="1" dirty="0">
                <a:solidFill>
                  <a:srgbClr val="7030A0"/>
                </a:solidFill>
              </a:rPr>
              <a:t>Assessments</a:t>
            </a:r>
          </a:p>
        </p:txBody>
      </p:sp>
      <p:cxnSp>
        <p:nvCxnSpPr>
          <p:cNvPr id="32" name="Straight Arrow Connector 31">
            <a:extLst>
              <a:ext uri="{FF2B5EF4-FFF2-40B4-BE49-F238E27FC236}">
                <a16:creationId xmlns:a16="http://schemas.microsoft.com/office/drawing/2014/main" id="{B774F861-F794-8443-8E8E-0D04267704DE}"/>
              </a:ext>
            </a:extLst>
          </p:cNvPr>
          <p:cNvCxnSpPr>
            <a:cxnSpLocks/>
          </p:cNvCxnSpPr>
          <p:nvPr/>
        </p:nvCxnSpPr>
        <p:spPr>
          <a:xfrm flipV="1">
            <a:off x="1590261" y="1209822"/>
            <a:ext cx="6435357" cy="24696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75275B01-7DE5-5348-8EC4-EC35B0238AC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cs typeface="Calibri" panose="020F0502020204030204" pitchFamily="34" charset="0"/>
              </a:rPr>
              <a:t>Data Science</a:t>
            </a:r>
          </a:p>
          <a:p>
            <a:r>
              <a:rPr lang="en-US" sz="2800" i="1" dirty="0"/>
              <a:t>Contributions to Biotech-Pharma</a:t>
            </a:r>
          </a:p>
        </p:txBody>
      </p:sp>
      <p:sp>
        <p:nvSpPr>
          <p:cNvPr id="2" name="Slide Number Placeholder 1">
            <a:extLst>
              <a:ext uri="{FF2B5EF4-FFF2-40B4-BE49-F238E27FC236}">
                <a16:creationId xmlns:a16="http://schemas.microsoft.com/office/drawing/2014/main" id="{55F0F617-9C96-1241-AFC0-FE13180047CB}"/>
              </a:ext>
            </a:extLst>
          </p:cNvPr>
          <p:cNvSpPr>
            <a:spLocks noGrp="1"/>
          </p:cNvSpPr>
          <p:nvPr>
            <p:ph type="sldNum" sz="quarter" idx="12"/>
          </p:nvPr>
        </p:nvSpPr>
        <p:spPr/>
        <p:txBody>
          <a:bodyPr/>
          <a:lstStyle/>
          <a:p>
            <a:fld id="{697C6A73-2795-9C46-AAEF-D77202058275}" type="slidenum">
              <a:rPr lang="en-US" smtClean="0"/>
              <a:t>8</a:t>
            </a:fld>
            <a:endParaRPr lang="en-US" dirty="0"/>
          </a:p>
        </p:txBody>
      </p:sp>
    </p:spTree>
    <p:extLst>
      <p:ext uri="{BB962C8B-B14F-4D97-AF65-F5344CB8AC3E}">
        <p14:creationId xmlns:p14="http://schemas.microsoft.com/office/powerpoint/2010/main" val="145772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DE38493-D6A1-4A49-AC49-8D1080A7CCA1}"/>
              </a:ext>
            </a:extLst>
          </p:cNvPr>
          <p:cNvSpPr txBox="1"/>
          <p:nvPr/>
        </p:nvSpPr>
        <p:spPr>
          <a:xfrm>
            <a:off x="1338470" y="5333522"/>
            <a:ext cx="9806608" cy="400110"/>
          </a:xfrm>
          <a:prstGeom prst="rect">
            <a:avLst/>
          </a:prstGeom>
          <a:noFill/>
        </p:spPr>
        <p:txBody>
          <a:bodyPr wrap="square" rtlCol="0">
            <a:spAutoFit/>
          </a:bodyPr>
          <a:lstStyle/>
          <a:p>
            <a:r>
              <a:rPr lang="en-US" sz="2000" b="1" dirty="0">
                <a:solidFill>
                  <a:srgbClr val="0070C0"/>
                </a:solidFill>
              </a:rPr>
              <a:t>1960s             1970s             1980s             1990s             2000s             2010s             2020s</a:t>
            </a:r>
          </a:p>
        </p:txBody>
      </p:sp>
      <p:sp>
        <p:nvSpPr>
          <p:cNvPr id="26" name="TextBox 25">
            <a:extLst>
              <a:ext uri="{FF2B5EF4-FFF2-40B4-BE49-F238E27FC236}">
                <a16:creationId xmlns:a16="http://schemas.microsoft.com/office/drawing/2014/main" id="{B51092F1-7835-A84E-9347-4BD0FA5281D3}"/>
              </a:ext>
            </a:extLst>
          </p:cNvPr>
          <p:cNvSpPr txBox="1"/>
          <p:nvPr/>
        </p:nvSpPr>
        <p:spPr>
          <a:xfrm>
            <a:off x="2037950" y="4594858"/>
            <a:ext cx="1514069" cy="738664"/>
          </a:xfrm>
          <a:prstGeom prst="rect">
            <a:avLst/>
          </a:prstGeom>
          <a:noFill/>
        </p:spPr>
        <p:txBody>
          <a:bodyPr wrap="none" rtlCol="0">
            <a:spAutoFit/>
          </a:bodyPr>
          <a:lstStyle/>
          <a:p>
            <a:endParaRPr lang="en-US" sz="1400" dirty="0"/>
          </a:p>
          <a:p>
            <a:r>
              <a:rPr lang="en-US" sz="1400" dirty="0"/>
              <a:t>Confirmatory </a:t>
            </a:r>
          </a:p>
          <a:p>
            <a:r>
              <a:rPr lang="en-US" sz="1400" dirty="0"/>
              <a:t>Clinical Trials (CTs)</a:t>
            </a:r>
          </a:p>
        </p:txBody>
      </p:sp>
      <p:sp>
        <p:nvSpPr>
          <p:cNvPr id="27" name="TextBox 26">
            <a:extLst>
              <a:ext uri="{FF2B5EF4-FFF2-40B4-BE49-F238E27FC236}">
                <a16:creationId xmlns:a16="http://schemas.microsoft.com/office/drawing/2014/main" id="{55ED6C0C-FFAA-CD4F-812E-5DB4E2E4D9CE}"/>
              </a:ext>
            </a:extLst>
          </p:cNvPr>
          <p:cNvSpPr txBox="1"/>
          <p:nvPr/>
        </p:nvSpPr>
        <p:spPr>
          <a:xfrm>
            <a:off x="3689433" y="4387317"/>
            <a:ext cx="1266372" cy="954107"/>
          </a:xfrm>
          <a:prstGeom prst="rect">
            <a:avLst/>
          </a:prstGeom>
          <a:noFill/>
        </p:spPr>
        <p:txBody>
          <a:bodyPr wrap="none" rtlCol="0">
            <a:spAutoFit/>
          </a:bodyPr>
          <a:lstStyle/>
          <a:p>
            <a:r>
              <a:rPr lang="en-US" sz="1400" dirty="0"/>
              <a:t>Manufacturing</a:t>
            </a:r>
          </a:p>
          <a:p>
            <a:endParaRPr lang="en-US" sz="1400" dirty="0"/>
          </a:p>
          <a:p>
            <a:r>
              <a:rPr lang="en-US" sz="1400" dirty="0"/>
              <a:t>Clinical </a:t>
            </a:r>
          </a:p>
          <a:p>
            <a:r>
              <a:rPr lang="en-US" sz="1400" dirty="0"/>
              <a:t>Pharmacology</a:t>
            </a:r>
          </a:p>
        </p:txBody>
      </p:sp>
      <p:sp>
        <p:nvSpPr>
          <p:cNvPr id="28" name="TextBox 27">
            <a:extLst>
              <a:ext uri="{FF2B5EF4-FFF2-40B4-BE49-F238E27FC236}">
                <a16:creationId xmlns:a16="http://schemas.microsoft.com/office/drawing/2014/main" id="{C783323E-467B-964D-B816-448648F99E2B}"/>
              </a:ext>
            </a:extLst>
          </p:cNvPr>
          <p:cNvSpPr txBox="1"/>
          <p:nvPr/>
        </p:nvSpPr>
        <p:spPr>
          <a:xfrm>
            <a:off x="5280410" y="2867405"/>
            <a:ext cx="1591269" cy="2246769"/>
          </a:xfrm>
          <a:prstGeom prst="rect">
            <a:avLst/>
          </a:prstGeom>
          <a:noFill/>
        </p:spPr>
        <p:txBody>
          <a:bodyPr wrap="none" rtlCol="0">
            <a:spAutoFit/>
          </a:bodyPr>
          <a:lstStyle/>
          <a:p>
            <a:r>
              <a:rPr lang="en-US" sz="1400" dirty="0"/>
              <a:t>Discovery Research</a:t>
            </a:r>
          </a:p>
          <a:p>
            <a:endParaRPr lang="en-US" sz="1400" dirty="0"/>
          </a:p>
          <a:p>
            <a:r>
              <a:rPr lang="en-US" sz="1400" dirty="0"/>
              <a:t>Exploratory CTs</a:t>
            </a:r>
          </a:p>
          <a:p>
            <a:endParaRPr lang="en-US" sz="1400" dirty="0"/>
          </a:p>
          <a:p>
            <a:r>
              <a:rPr lang="en-US" sz="1400" dirty="0"/>
              <a:t>Clinical Practice- </a:t>
            </a:r>
          </a:p>
          <a:p>
            <a:r>
              <a:rPr lang="en-US" sz="1400" dirty="0"/>
              <a:t>Relevant Data</a:t>
            </a:r>
          </a:p>
          <a:p>
            <a:endParaRPr lang="en-US" sz="1400" dirty="0"/>
          </a:p>
          <a:p>
            <a:r>
              <a:rPr lang="en-US" sz="1400" dirty="0"/>
              <a:t>Health Economics</a:t>
            </a:r>
          </a:p>
          <a:p>
            <a:endParaRPr lang="en-US" sz="1400" dirty="0"/>
          </a:p>
          <a:p>
            <a:r>
              <a:rPr lang="en-US" sz="1400" dirty="0"/>
              <a:t>Portfolio</a:t>
            </a:r>
          </a:p>
        </p:txBody>
      </p:sp>
      <p:sp>
        <p:nvSpPr>
          <p:cNvPr id="29" name="TextBox 28">
            <a:extLst>
              <a:ext uri="{FF2B5EF4-FFF2-40B4-BE49-F238E27FC236}">
                <a16:creationId xmlns:a16="http://schemas.microsoft.com/office/drawing/2014/main" id="{DE314C4C-5ED1-084C-89FF-564D36041BDC}"/>
              </a:ext>
            </a:extLst>
          </p:cNvPr>
          <p:cNvSpPr txBox="1"/>
          <p:nvPr/>
        </p:nvSpPr>
        <p:spPr>
          <a:xfrm>
            <a:off x="6827505" y="2017437"/>
            <a:ext cx="1687706" cy="3323987"/>
          </a:xfrm>
          <a:prstGeom prst="rect">
            <a:avLst/>
          </a:prstGeom>
          <a:noFill/>
        </p:spPr>
        <p:txBody>
          <a:bodyPr wrap="none" rtlCol="0">
            <a:spAutoFit/>
          </a:bodyPr>
          <a:lstStyle/>
          <a:p>
            <a:r>
              <a:rPr lang="en-US" sz="1400" dirty="0"/>
              <a:t>Post-marketing </a:t>
            </a:r>
          </a:p>
          <a:p>
            <a:r>
              <a:rPr lang="en-US" sz="1400" dirty="0"/>
              <a:t>Safety</a:t>
            </a:r>
          </a:p>
          <a:p>
            <a:endParaRPr lang="en-US" sz="1400" dirty="0"/>
          </a:p>
          <a:p>
            <a:r>
              <a:rPr lang="en-US" sz="1400" dirty="0"/>
              <a:t>Patient-Reported </a:t>
            </a:r>
          </a:p>
          <a:p>
            <a:r>
              <a:rPr lang="en-US" sz="1400" dirty="0"/>
              <a:t>Outcomes </a:t>
            </a:r>
          </a:p>
          <a:p>
            <a:endParaRPr lang="en-US" sz="1400" dirty="0"/>
          </a:p>
          <a:p>
            <a:r>
              <a:rPr lang="en-US" sz="1400" dirty="0"/>
              <a:t>Molecular (genomic,</a:t>
            </a:r>
          </a:p>
          <a:p>
            <a:r>
              <a:rPr lang="en-US" sz="1400" dirty="0"/>
              <a:t>Genetic)</a:t>
            </a:r>
          </a:p>
          <a:p>
            <a:endParaRPr lang="en-US" sz="1400" dirty="0"/>
          </a:p>
          <a:p>
            <a:r>
              <a:rPr lang="en-US" sz="1400" dirty="0"/>
              <a:t>Biomarkers</a:t>
            </a:r>
          </a:p>
          <a:p>
            <a:endParaRPr lang="en-US" sz="1400" dirty="0"/>
          </a:p>
          <a:p>
            <a:r>
              <a:rPr lang="en-US" sz="1400" dirty="0"/>
              <a:t>Globalization</a:t>
            </a:r>
          </a:p>
          <a:p>
            <a:endParaRPr lang="en-US" sz="1400" dirty="0"/>
          </a:p>
          <a:p>
            <a:r>
              <a:rPr lang="en-US" sz="1400" dirty="0"/>
              <a:t>Health Technology</a:t>
            </a:r>
          </a:p>
          <a:p>
            <a:r>
              <a:rPr lang="en-US" sz="1400" dirty="0"/>
              <a:t>Assessments</a:t>
            </a:r>
          </a:p>
        </p:txBody>
      </p:sp>
      <p:sp>
        <p:nvSpPr>
          <p:cNvPr id="30" name="TextBox 29">
            <a:extLst>
              <a:ext uri="{FF2B5EF4-FFF2-40B4-BE49-F238E27FC236}">
                <a16:creationId xmlns:a16="http://schemas.microsoft.com/office/drawing/2014/main" id="{2EE35AA4-4130-8246-AC5B-C67A4213C29B}"/>
              </a:ext>
            </a:extLst>
          </p:cNvPr>
          <p:cNvSpPr txBox="1"/>
          <p:nvPr/>
        </p:nvSpPr>
        <p:spPr>
          <a:xfrm>
            <a:off x="8647733" y="551845"/>
            <a:ext cx="2322367" cy="5478423"/>
          </a:xfrm>
          <a:prstGeom prst="rect">
            <a:avLst/>
          </a:prstGeom>
          <a:noFill/>
        </p:spPr>
        <p:txBody>
          <a:bodyPr wrap="none" rtlCol="0">
            <a:spAutoFit/>
          </a:bodyPr>
          <a:lstStyle/>
          <a:p>
            <a:endParaRPr lang="en-US" sz="1400" b="1" dirty="0">
              <a:solidFill>
                <a:srgbClr val="7030A0"/>
              </a:solidFill>
            </a:endParaRPr>
          </a:p>
          <a:p>
            <a:endParaRPr lang="en-US" sz="1400" b="1" dirty="0">
              <a:solidFill>
                <a:srgbClr val="7030A0"/>
              </a:solidFill>
            </a:endParaRPr>
          </a:p>
          <a:p>
            <a:r>
              <a:rPr lang="en-US" sz="1400" b="1" dirty="0">
                <a:solidFill>
                  <a:srgbClr val="7030A0"/>
                </a:solidFill>
              </a:rPr>
              <a:t>Real-World Data</a:t>
            </a:r>
          </a:p>
          <a:p>
            <a:endParaRPr lang="en-US" sz="1400" b="1" dirty="0">
              <a:solidFill>
                <a:srgbClr val="7030A0"/>
              </a:solidFill>
            </a:endParaRPr>
          </a:p>
          <a:p>
            <a:r>
              <a:rPr lang="en-US" sz="1400" b="1" dirty="0">
                <a:solidFill>
                  <a:srgbClr val="7030A0"/>
                </a:solidFill>
              </a:rPr>
              <a:t>Imaging</a:t>
            </a:r>
          </a:p>
          <a:p>
            <a:endParaRPr lang="en-US" sz="1400" b="1" dirty="0">
              <a:solidFill>
                <a:srgbClr val="7030A0"/>
              </a:solidFill>
            </a:endParaRPr>
          </a:p>
          <a:p>
            <a:r>
              <a:rPr lang="en-US" sz="1400" b="1" dirty="0">
                <a:solidFill>
                  <a:srgbClr val="7030A0"/>
                </a:solidFill>
              </a:rPr>
              <a:t>Digital Tools</a:t>
            </a:r>
          </a:p>
          <a:p>
            <a:endParaRPr lang="en-US" sz="1400" b="1" dirty="0">
              <a:solidFill>
                <a:srgbClr val="7030A0"/>
              </a:solidFill>
            </a:endParaRPr>
          </a:p>
          <a:p>
            <a:r>
              <a:rPr lang="en-US" sz="1400" b="1" dirty="0">
                <a:solidFill>
                  <a:srgbClr val="7030A0"/>
                </a:solidFill>
              </a:rPr>
              <a:t>Operations, Quality, HR Data</a:t>
            </a:r>
          </a:p>
          <a:p>
            <a:endParaRPr lang="en-US" sz="1400" b="1" dirty="0">
              <a:solidFill>
                <a:srgbClr val="7030A0"/>
              </a:solidFill>
            </a:endParaRPr>
          </a:p>
          <a:p>
            <a:r>
              <a:rPr lang="en-US" sz="1400" b="1" dirty="0">
                <a:solidFill>
                  <a:srgbClr val="7030A0"/>
                </a:solidFill>
              </a:rPr>
              <a:t>Information Content</a:t>
            </a:r>
          </a:p>
          <a:p>
            <a:endParaRPr lang="en-US" sz="1400" b="1" dirty="0">
              <a:solidFill>
                <a:srgbClr val="7030A0"/>
              </a:solidFill>
            </a:endParaRPr>
          </a:p>
          <a:p>
            <a:r>
              <a:rPr lang="en-US" sz="1400" b="1" dirty="0">
                <a:solidFill>
                  <a:srgbClr val="7030A0"/>
                </a:solidFill>
              </a:rPr>
              <a:t>Automation</a:t>
            </a:r>
          </a:p>
          <a:p>
            <a:endParaRPr lang="en-US" sz="1400" b="1" dirty="0">
              <a:solidFill>
                <a:srgbClr val="7030A0"/>
              </a:solidFill>
            </a:endParaRPr>
          </a:p>
          <a:p>
            <a:r>
              <a:rPr lang="en-US" sz="1400" b="1" dirty="0">
                <a:solidFill>
                  <a:srgbClr val="7030A0"/>
                </a:solidFill>
              </a:rPr>
              <a:t>Clinical Decision Support</a:t>
            </a:r>
          </a:p>
          <a:p>
            <a:endParaRPr lang="en-US" sz="1400" b="1" dirty="0">
              <a:solidFill>
                <a:srgbClr val="7030A0"/>
              </a:solidFill>
            </a:endParaRPr>
          </a:p>
          <a:p>
            <a:r>
              <a:rPr lang="en-US" sz="1400" b="1" dirty="0">
                <a:solidFill>
                  <a:srgbClr val="7030A0"/>
                </a:solidFill>
              </a:rPr>
              <a:t>Integrated Data Marts</a:t>
            </a:r>
          </a:p>
          <a:p>
            <a:endParaRPr lang="en-US" sz="1400" b="1" dirty="0">
              <a:solidFill>
                <a:srgbClr val="7030A0"/>
              </a:solidFill>
            </a:endParaRPr>
          </a:p>
          <a:p>
            <a:r>
              <a:rPr lang="en-US" sz="1400" b="1" dirty="0">
                <a:solidFill>
                  <a:srgbClr val="7030A0"/>
                </a:solidFill>
              </a:rPr>
              <a:t>Data Sharing</a:t>
            </a:r>
          </a:p>
          <a:p>
            <a:endParaRPr lang="en-US" sz="1400" b="1" dirty="0">
              <a:solidFill>
                <a:srgbClr val="7030A0"/>
              </a:solidFill>
            </a:endParaRPr>
          </a:p>
          <a:p>
            <a:r>
              <a:rPr lang="en-US" sz="1400" b="1" dirty="0">
                <a:solidFill>
                  <a:srgbClr val="7030A0"/>
                </a:solidFill>
              </a:rPr>
              <a:t>Data Privacy</a:t>
            </a:r>
          </a:p>
          <a:p>
            <a:endParaRPr lang="en-US" sz="1400" b="1" dirty="0">
              <a:solidFill>
                <a:srgbClr val="7030A0"/>
              </a:solidFill>
            </a:endParaRPr>
          </a:p>
          <a:p>
            <a:endParaRPr lang="en-US" sz="1400" b="1" dirty="0">
              <a:solidFill>
                <a:srgbClr val="7030A0"/>
              </a:solidFill>
            </a:endParaRPr>
          </a:p>
          <a:p>
            <a:endParaRPr lang="en-US" sz="1400" b="1" dirty="0">
              <a:solidFill>
                <a:srgbClr val="7030A0"/>
              </a:solidFill>
            </a:endParaRPr>
          </a:p>
          <a:p>
            <a:endParaRPr lang="en-US" sz="1400" b="1" dirty="0">
              <a:solidFill>
                <a:srgbClr val="7030A0"/>
              </a:solidFill>
            </a:endParaRPr>
          </a:p>
        </p:txBody>
      </p:sp>
      <p:cxnSp>
        <p:nvCxnSpPr>
          <p:cNvPr id="32" name="Straight Arrow Connector 31">
            <a:extLst>
              <a:ext uri="{FF2B5EF4-FFF2-40B4-BE49-F238E27FC236}">
                <a16:creationId xmlns:a16="http://schemas.microsoft.com/office/drawing/2014/main" id="{B774F861-F794-8443-8E8E-0D04267704DE}"/>
              </a:ext>
            </a:extLst>
          </p:cNvPr>
          <p:cNvCxnSpPr/>
          <p:nvPr/>
        </p:nvCxnSpPr>
        <p:spPr>
          <a:xfrm flipV="1">
            <a:off x="1590261" y="397565"/>
            <a:ext cx="8282609" cy="32818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75275B01-7DE5-5348-8EC4-EC35B0238AC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cs typeface="Calibri" panose="020F0502020204030204" pitchFamily="34" charset="0"/>
              </a:rPr>
              <a:t>Data Science</a:t>
            </a:r>
          </a:p>
          <a:p>
            <a:r>
              <a:rPr lang="en-US" sz="2800" i="1" dirty="0"/>
              <a:t>Contributions to Biotech-Pharma</a:t>
            </a:r>
          </a:p>
        </p:txBody>
      </p:sp>
      <p:sp>
        <p:nvSpPr>
          <p:cNvPr id="2" name="Slide Number Placeholder 1">
            <a:extLst>
              <a:ext uri="{FF2B5EF4-FFF2-40B4-BE49-F238E27FC236}">
                <a16:creationId xmlns:a16="http://schemas.microsoft.com/office/drawing/2014/main" id="{623E5FC8-0E2D-9342-A46C-5976E462C725}"/>
              </a:ext>
            </a:extLst>
          </p:cNvPr>
          <p:cNvSpPr>
            <a:spLocks noGrp="1"/>
          </p:cNvSpPr>
          <p:nvPr>
            <p:ph type="sldNum" sz="quarter" idx="12"/>
          </p:nvPr>
        </p:nvSpPr>
        <p:spPr/>
        <p:txBody>
          <a:bodyPr/>
          <a:lstStyle/>
          <a:p>
            <a:fld id="{697C6A73-2795-9C46-AAEF-D77202058275}" type="slidenum">
              <a:rPr lang="en-US" smtClean="0"/>
              <a:t>9</a:t>
            </a:fld>
            <a:endParaRPr lang="en-US" dirty="0"/>
          </a:p>
        </p:txBody>
      </p:sp>
    </p:spTree>
    <p:extLst>
      <p:ext uri="{BB962C8B-B14F-4D97-AF65-F5344CB8AC3E}">
        <p14:creationId xmlns:p14="http://schemas.microsoft.com/office/powerpoint/2010/main" val="1679798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1262</Words>
  <Application>Microsoft Macintosh PowerPoint</Application>
  <PresentationFormat>Widescreen</PresentationFormat>
  <Paragraphs>275</Paragraphs>
  <Slides>23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ＭＳ Ｐゴシック</vt:lpstr>
      <vt:lpstr>ＭＳ Ｐゴシック</vt:lpstr>
      <vt:lpstr>Arial</vt:lpstr>
      <vt:lpstr>Calibri</vt:lpstr>
      <vt:lpstr>Calibri Light</vt:lpstr>
      <vt:lpstr>Imago</vt:lpstr>
      <vt:lpstr>Minion</vt:lpstr>
      <vt:lpstr>Times New Roman</vt:lpstr>
      <vt:lpstr>Office Theme</vt:lpstr>
      <vt:lpstr>think-cell Slide</vt:lpstr>
      <vt:lpstr>The Future of Data Science in Biotech-Pharma</vt:lpstr>
      <vt:lpstr>Key Takeaways </vt:lpstr>
      <vt:lpstr>Data Science</vt:lpstr>
      <vt:lpstr>PowerPoint Presentation</vt:lpstr>
      <vt:lpstr>PowerPoint Presentation</vt:lpstr>
      <vt:lpstr>PowerPoint Presentation</vt:lpstr>
      <vt:lpstr>PowerPoint Presentation</vt:lpstr>
      <vt:lpstr>PowerPoint Presentation</vt:lpstr>
      <vt:lpstr>PowerPoint Presentation</vt:lpstr>
      <vt:lpstr> The Digital Era</vt:lpstr>
      <vt:lpstr>Patient Level Dataset Types</vt:lpstr>
      <vt:lpstr>It all starts with FAIR …</vt:lpstr>
      <vt:lpstr>Why should we be FAIR?</vt:lpstr>
      <vt:lpstr>Organized data offers new opportunities</vt:lpstr>
      <vt:lpstr>The Reign of Data is Beginning where rapid data-driven insights and automating manual processes becomes essential*</vt:lpstr>
      <vt:lpstr>Being Ready to Step Up to Lead</vt:lpstr>
      <vt:lpstr>Essential Ingredients for the Future </vt:lpstr>
      <vt:lpstr>PowerPoint Presentation</vt:lpstr>
      <vt:lpstr>Key Takeaways </vt:lpstr>
      <vt:lpstr>PowerPoint Presentation</vt:lpstr>
      <vt:lpstr>What is “Success”?</vt:lpstr>
      <vt:lpstr>Keys to Success</vt:lpstr>
      <vt:lpstr>10 Tips for Success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Helterbrand, Jeffrey {MD~South San Francisco}</dc:creator>
  <cp:lastModifiedBy>Microsoft Office User</cp:lastModifiedBy>
  <cp:revision>76</cp:revision>
  <cp:lastPrinted>2019-11-06T18:17:23Z</cp:lastPrinted>
  <dcterms:created xsi:type="dcterms:W3CDTF">2019-10-26T06:09:50Z</dcterms:created>
  <dcterms:modified xsi:type="dcterms:W3CDTF">2019-11-06T19:29:41Z</dcterms:modified>
</cp:coreProperties>
</file>